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omments/modernComment_121_0.xml" ContentType="application/vnd.ms-powerpoint.comment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omments/modernComment_1C0_54843E36.xml" ContentType="application/vnd.ms-powerpoint.comments+xml"/>
  <Override PartName="/ppt/notesSlides/notesSlide8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51"/>
  </p:notesMasterIdLst>
  <p:sldIdLst>
    <p:sldId id="257" r:id="rId2"/>
    <p:sldId id="582" r:id="rId3"/>
    <p:sldId id="260" r:id="rId4"/>
    <p:sldId id="489" r:id="rId5"/>
    <p:sldId id="581" r:id="rId6"/>
    <p:sldId id="487" r:id="rId7"/>
    <p:sldId id="426" r:id="rId8"/>
    <p:sldId id="258" r:id="rId9"/>
    <p:sldId id="491" r:id="rId10"/>
    <p:sldId id="486" r:id="rId11"/>
    <p:sldId id="481" r:id="rId12"/>
    <p:sldId id="492" r:id="rId13"/>
    <p:sldId id="565" r:id="rId14"/>
    <p:sldId id="567" r:id="rId15"/>
    <p:sldId id="493" r:id="rId16"/>
    <p:sldId id="262" r:id="rId17"/>
    <p:sldId id="343" r:id="rId18"/>
    <p:sldId id="494" r:id="rId19"/>
    <p:sldId id="263" r:id="rId20"/>
    <p:sldId id="266" r:id="rId21"/>
    <p:sldId id="268" r:id="rId22"/>
    <p:sldId id="562" r:id="rId23"/>
    <p:sldId id="499" r:id="rId24"/>
    <p:sldId id="500" r:id="rId25"/>
    <p:sldId id="563" r:id="rId26"/>
    <p:sldId id="467" r:id="rId27"/>
    <p:sldId id="574" r:id="rId28"/>
    <p:sldId id="269" r:id="rId29"/>
    <p:sldId id="501" r:id="rId30"/>
    <p:sldId id="509" r:id="rId31"/>
    <p:sldId id="275" r:id="rId32"/>
    <p:sldId id="566" r:id="rId33"/>
    <p:sldId id="510" r:id="rId34"/>
    <p:sldId id="583" r:id="rId35"/>
    <p:sldId id="584" r:id="rId36"/>
    <p:sldId id="504" r:id="rId37"/>
    <p:sldId id="568" r:id="rId38"/>
    <p:sldId id="511" r:id="rId39"/>
    <p:sldId id="335" r:id="rId40"/>
    <p:sldId id="337" r:id="rId41"/>
    <p:sldId id="338" r:id="rId42"/>
    <p:sldId id="336" r:id="rId43"/>
    <p:sldId id="339" r:id="rId44"/>
    <p:sldId id="512" r:id="rId45"/>
    <p:sldId id="334" r:id="rId46"/>
    <p:sldId id="329" r:id="rId47"/>
    <p:sldId id="330" r:id="rId48"/>
    <p:sldId id="331" r:id="rId49"/>
    <p:sldId id="332" r:id="rId50"/>
    <p:sldId id="333" r:id="rId51"/>
    <p:sldId id="569" r:id="rId52"/>
    <p:sldId id="513" r:id="rId53"/>
    <p:sldId id="342" r:id="rId54"/>
    <p:sldId id="347" r:id="rId55"/>
    <p:sldId id="514" r:id="rId56"/>
    <p:sldId id="515" r:id="rId57"/>
    <p:sldId id="348" r:id="rId58"/>
    <p:sldId id="349" r:id="rId59"/>
    <p:sldId id="340" r:id="rId60"/>
    <p:sldId id="570" r:id="rId61"/>
    <p:sldId id="516" r:id="rId62"/>
    <p:sldId id="518" r:id="rId63"/>
    <p:sldId id="484" r:id="rId64"/>
    <p:sldId id="468" r:id="rId65"/>
    <p:sldId id="519" r:id="rId66"/>
    <p:sldId id="520" r:id="rId67"/>
    <p:sldId id="521" r:id="rId68"/>
    <p:sldId id="522" r:id="rId69"/>
    <p:sldId id="523" r:id="rId70"/>
    <p:sldId id="524" r:id="rId71"/>
    <p:sldId id="394" r:id="rId72"/>
    <p:sldId id="526" r:id="rId73"/>
    <p:sldId id="525" r:id="rId74"/>
    <p:sldId id="527" r:id="rId75"/>
    <p:sldId id="528" r:id="rId76"/>
    <p:sldId id="529" r:id="rId77"/>
    <p:sldId id="530" r:id="rId78"/>
    <p:sldId id="531" r:id="rId79"/>
    <p:sldId id="532" r:id="rId80"/>
    <p:sldId id="533" r:id="rId81"/>
    <p:sldId id="534" r:id="rId82"/>
    <p:sldId id="535" r:id="rId83"/>
    <p:sldId id="536" r:id="rId84"/>
    <p:sldId id="537" r:id="rId85"/>
    <p:sldId id="538" r:id="rId86"/>
    <p:sldId id="540" r:id="rId87"/>
    <p:sldId id="541" r:id="rId88"/>
    <p:sldId id="542" r:id="rId89"/>
    <p:sldId id="543" r:id="rId90"/>
    <p:sldId id="544" r:id="rId91"/>
    <p:sldId id="545" r:id="rId92"/>
    <p:sldId id="546" r:id="rId93"/>
    <p:sldId id="547" r:id="rId94"/>
    <p:sldId id="548" r:id="rId95"/>
    <p:sldId id="549" r:id="rId96"/>
    <p:sldId id="559" r:id="rId97"/>
    <p:sldId id="571" r:id="rId98"/>
    <p:sldId id="554" r:id="rId99"/>
    <p:sldId id="555" r:id="rId100"/>
    <p:sldId id="577" r:id="rId101"/>
    <p:sldId id="450" r:id="rId102"/>
    <p:sldId id="451" r:id="rId103"/>
    <p:sldId id="452" r:id="rId104"/>
    <p:sldId id="454" r:id="rId105"/>
    <p:sldId id="455" r:id="rId106"/>
    <p:sldId id="456" r:id="rId107"/>
    <p:sldId id="457" r:id="rId108"/>
    <p:sldId id="458" r:id="rId109"/>
    <p:sldId id="288" r:id="rId110"/>
    <p:sldId id="289" r:id="rId111"/>
    <p:sldId id="290" r:id="rId112"/>
    <p:sldId id="291" r:id="rId113"/>
    <p:sldId id="579" r:id="rId114"/>
    <p:sldId id="580" r:id="rId115"/>
    <p:sldId id="293" r:id="rId116"/>
    <p:sldId id="294" r:id="rId117"/>
    <p:sldId id="459" r:id="rId118"/>
    <p:sldId id="306" r:id="rId119"/>
    <p:sldId id="460" r:id="rId120"/>
    <p:sldId id="462" r:id="rId121"/>
    <p:sldId id="485" r:id="rId122"/>
    <p:sldId id="299" r:id="rId123"/>
    <p:sldId id="300" r:id="rId124"/>
    <p:sldId id="301" r:id="rId125"/>
    <p:sldId id="560" r:id="rId126"/>
    <p:sldId id="556" r:id="rId127"/>
    <p:sldId id="316" r:id="rId128"/>
    <p:sldId id="317" r:id="rId129"/>
    <p:sldId id="572" r:id="rId130"/>
    <p:sldId id="557" r:id="rId131"/>
    <p:sldId id="319" r:id="rId132"/>
    <p:sldId id="320" r:id="rId133"/>
    <p:sldId id="302" r:id="rId134"/>
    <p:sldId id="440" r:id="rId135"/>
    <p:sldId id="441" r:id="rId136"/>
    <p:sldId id="442" r:id="rId137"/>
    <p:sldId id="443" r:id="rId138"/>
    <p:sldId id="444" r:id="rId139"/>
    <p:sldId id="447" r:id="rId140"/>
    <p:sldId id="445" r:id="rId141"/>
    <p:sldId id="446" r:id="rId142"/>
    <p:sldId id="448" r:id="rId143"/>
    <p:sldId id="561" r:id="rId144"/>
    <p:sldId id="573" r:id="rId145"/>
    <p:sldId id="558" r:id="rId146"/>
    <p:sldId id="463" r:id="rId147"/>
    <p:sldId id="576" r:id="rId148"/>
    <p:sldId id="438" r:id="rId149"/>
    <p:sldId id="464" r:id="rId1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1DDF8C-1F6C-D3B8-9A71-8D4AA527FCC5}" name="Emilio Lehoucq" initials="" userId="S::elm8295@ads.northwestern.edu::fb1e86bc-2dff-49e3-9a0f-9c63245e8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00"/>
    <a:srgbClr val="0098BE"/>
    <a:srgbClr val="F2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07"/>
    <p:restoredTop sz="79134"/>
  </p:normalViewPr>
  <p:slideViewPr>
    <p:cSldViewPr snapToGrid="0">
      <p:cViewPr varScale="1">
        <p:scale>
          <a:sx n="104" d="100"/>
          <a:sy n="104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microsoft.com/office/2018/10/relationships/authors" Target="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84476-3F8B-1449-86BC-43EDD2AB854E}" authorId="{DD1DDF8C-1F6C-D3B8-9A71-8D4AA527FCC5}" status="resolved" created="2024-05-16T21:15:46.683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Should we define?</a:t>
        </a:r>
      </a:p>
    </p188:txBody>
  </p188:cm>
</p188:cmLst>
</file>

<file path=ppt/comments/modernComment_1C0_54843E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D6BD5-3F7B-134F-B37F-C0DC5FF552FE}" authorId="{DD1DDF8C-1F6C-D3B8-9A71-8D4AA527FCC5}" status="resolved" created="2024-05-21T17:53:21.376">
    <pc:sldMkLst xmlns:pc="http://schemas.microsoft.com/office/powerpoint/2013/main/command">
      <pc:docMk/>
      <pc:sldMk cId="1417952822" sldId="448"/>
    </pc:sldMkLst>
    <p188:txBody>
      <a:bodyPr/>
      <a:lstStyle/>
      <a:p>
        <a:r>
          <a:rPr lang="en-US"/>
          <a:t>Maybe give full example like in the previous slides?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1484F-DFF9-4B82-86C4-39FE94E814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D0F2B8-0E45-4CA6-AEC2-3F5F321B5E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Instructors:</a:t>
          </a:r>
        </a:p>
      </dgm:t>
    </dgm:pt>
    <dgm:pt modelId="{BD2537A2-C5AA-445B-984C-E96E359A4AEC}" type="parTrans" cxnId="{1F80D770-02A6-4271-A2C3-C57105218D50}">
      <dgm:prSet/>
      <dgm:spPr/>
      <dgm:t>
        <a:bodyPr/>
        <a:lstStyle/>
        <a:p>
          <a:endParaRPr lang="en-US"/>
        </a:p>
      </dgm:t>
    </dgm:pt>
    <dgm:pt modelId="{A8511985-0E7F-4574-9D81-CB498D345EBF}" type="sibTrans" cxnId="{1F80D770-02A6-4271-A2C3-C57105218D50}">
      <dgm:prSet/>
      <dgm:spPr/>
      <dgm:t>
        <a:bodyPr/>
        <a:lstStyle/>
        <a:p>
          <a:endParaRPr lang="en-US"/>
        </a:p>
      </dgm:t>
    </dgm:pt>
    <dgm:pt modelId="{77F6761D-AB66-4716-B344-32E7C7A5B95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1" dirty="0"/>
            <a:t>Emilio </a:t>
          </a:r>
          <a:r>
            <a:rPr lang="en-US" sz="2800" b="1" dirty="0" err="1"/>
            <a:t>Lehoucq</a:t>
          </a:r>
          <a:endParaRPr lang="en-US" sz="2800" b="1" dirty="0"/>
        </a:p>
        <a:p>
          <a:pPr>
            <a:lnSpc>
              <a:spcPct val="100000"/>
            </a:lnSpc>
          </a:pPr>
          <a:r>
            <a:rPr lang="en-US" sz="2800" b="1" dirty="0"/>
            <a:t>Ritika Giri</a:t>
          </a:r>
        </a:p>
      </dgm:t>
    </dgm:pt>
    <dgm:pt modelId="{7BA35CC8-CB2C-4328-A198-14C453B8F97D}" type="parTrans" cxnId="{375A5F65-EFBF-48E6-BD46-DCBF44ECB246}">
      <dgm:prSet/>
      <dgm:spPr/>
      <dgm:t>
        <a:bodyPr/>
        <a:lstStyle/>
        <a:p>
          <a:endParaRPr lang="en-US"/>
        </a:p>
      </dgm:t>
    </dgm:pt>
    <dgm:pt modelId="{FB0E416D-3575-4B01-977D-64DBAF29C75A}" type="sibTrans" cxnId="{375A5F65-EFBF-48E6-BD46-DCBF44ECB246}">
      <dgm:prSet/>
      <dgm:spPr/>
      <dgm:t>
        <a:bodyPr/>
        <a:lstStyle/>
        <a:p>
          <a:endParaRPr lang="en-US"/>
        </a:p>
      </dgm:t>
    </dgm:pt>
    <dgm:pt modelId="{1BA2CDAC-797E-4E27-AD78-206C0512F335}" type="pres">
      <dgm:prSet presAssocID="{B2E1484F-DFF9-4B82-86C4-39FE94E814FB}" presName="root" presStyleCnt="0">
        <dgm:presLayoutVars>
          <dgm:dir/>
          <dgm:resizeHandles val="exact"/>
        </dgm:presLayoutVars>
      </dgm:prSet>
      <dgm:spPr/>
    </dgm:pt>
    <dgm:pt modelId="{91624F4B-1698-4C45-BBF2-FCA530A6100F}" type="pres">
      <dgm:prSet presAssocID="{AFD0F2B8-0E45-4CA6-AEC2-3F5F321B5EAF}" presName="compNode" presStyleCnt="0"/>
      <dgm:spPr/>
    </dgm:pt>
    <dgm:pt modelId="{D3F625CF-0797-420F-B01C-474E07B19F9C}" type="pres">
      <dgm:prSet presAssocID="{AFD0F2B8-0E45-4CA6-AEC2-3F5F321B5EAF}" presName="bgRect" presStyleLbl="bgShp" presStyleIdx="0" presStyleCnt="1"/>
      <dgm:spPr/>
    </dgm:pt>
    <dgm:pt modelId="{CF74C142-47DE-4231-BD59-C7CBD33ABE37}" type="pres">
      <dgm:prSet presAssocID="{AFD0F2B8-0E45-4CA6-AEC2-3F5F321B5EAF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EFC1978-F660-4D64-9F6D-7CB295CDA430}" type="pres">
      <dgm:prSet presAssocID="{AFD0F2B8-0E45-4CA6-AEC2-3F5F321B5EAF}" presName="spaceRect" presStyleCnt="0"/>
      <dgm:spPr/>
    </dgm:pt>
    <dgm:pt modelId="{18AA276D-B168-43F2-8328-D10AB6EE8BE6}" type="pres">
      <dgm:prSet presAssocID="{AFD0F2B8-0E45-4CA6-AEC2-3F5F321B5EAF}" presName="parTx" presStyleLbl="revTx" presStyleIdx="0" presStyleCnt="2" custScaleX="138016" custLinFactNeighborX="11723" custLinFactNeighborY="1878">
        <dgm:presLayoutVars>
          <dgm:chMax val="0"/>
          <dgm:chPref val="0"/>
        </dgm:presLayoutVars>
      </dgm:prSet>
      <dgm:spPr/>
    </dgm:pt>
    <dgm:pt modelId="{80C561A1-1015-4E7B-A9E7-B581A2EBE713}" type="pres">
      <dgm:prSet presAssocID="{AFD0F2B8-0E45-4CA6-AEC2-3F5F321B5EAF}" presName="desTx" presStyleLbl="revTx" presStyleIdx="1" presStyleCnt="2" custScaleX="169969">
        <dgm:presLayoutVars/>
      </dgm:prSet>
      <dgm:spPr/>
    </dgm:pt>
  </dgm:ptLst>
  <dgm:cxnLst>
    <dgm:cxn modelId="{745ECB27-9284-4524-96D9-140920CBEC6A}" type="presOf" srcId="{77F6761D-AB66-4716-B344-32E7C7A5B95E}" destId="{80C561A1-1015-4E7B-A9E7-B581A2EBE713}" srcOrd="0" destOrd="0" presId="urn:microsoft.com/office/officeart/2018/2/layout/IconVerticalSolidList"/>
    <dgm:cxn modelId="{01636A3E-BA13-4459-869D-25B972B5FA8D}" type="presOf" srcId="{B2E1484F-DFF9-4B82-86C4-39FE94E814FB}" destId="{1BA2CDAC-797E-4E27-AD78-206C0512F335}" srcOrd="0" destOrd="0" presId="urn:microsoft.com/office/officeart/2018/2/layout/IconVerticalSolidList"/>
    <dgm:cxn modelId="{375A5F65-EFBF-48E6-BD46-DCBF44ECB246}" srcId="{AFD0F2B8-0E45-4CA6-AEC2-3F5F321B5EAF}" destId="{77F6761D-AB66-4716-B344-32E7C7A5B95E}" srcOrd="0" destOrd="0" parTransId="{7BA35CC8-CB2C-4328-A198-14C453B8F97D}" sibTransId="{FB0E416D-3575-4B01-977D-64DBAF29C75A}"/>
    <dgm:cxn modelId="{1F80D770-02A6-4271-A2C3-C57105218D50}" srcId="{B2E1484F-DFF9-4B82-86C4-39FE94E814FB}" destId="{AFD0F2B8-0E45-4CA6-AEC2-3F5F321B5EAF}" srcOrd="0" destOrd="0" parTransId="{BD2537A2-C5AA-445B-984C-E96E359A4AEC}" sibTransId="{A8511985-0E7F-4574-9D81-CB498D345EBF}"/>
    <dgm:cxn modelId="{CD75047B-F826-4ED4-ADC5-88D8A4889E9F}" type="presOf" srcId="{AFD0F2B8-0E45-4CA6-AEC2-3F5F321B5EAF}" destId="{18AA276D-B168-43F2-8328-D10AB6EE8BE6}" srcOrd="0" destOrd="0" presId="urn:microsoft.com/office/officeart/2018/2/layout/IconVerticalSolidList"/>
    <dgm:cxn modelId="{4E7D018A-351D-41EF-BFA5-819F6CD81C6B}" type="presParOf" srcId="{1BA2CDAC-797E-4E27-AD78-206C0512F335}" destId="{91624F4B-1698-4C45-BBF2-FCA530A6100F}" srcOrd="0" destOrd="0" presId="urn:microsoft.com/office/officeart/2018/2/layout/IconVerticalSolidList"/>
    <dgm:cxn modelId="{19CCFDCD-0D0F-4D6A-9CC4-764D178B9A4A}" type="presParOf" srcId="{91624F4B-1698-4C45-BBF2-FCA530A6100F}" destId="{D3F625CF-0797-420F-B01C-474E07B19F9C}" srcOrd="0" destOrd="0" presId="urn:microsoft.com/office/officeart/2018/2/layout/IconVerticalSolidList"/>
    <dgm:cxn modelId="{34AFBF4D-4821-4997-8A19-286238BA5417}" type="presParOf" srcId="{91624F4B-1698-4C45-BBF2-FCA530A6100F}" destId="{CF74C142-47DE-4231-BD59-C7CBD33ABE37}" srcOrd="1" destOrd="0" presId="urn:microsoft.com/office/officeart/2018/2/layout/IconVerticalSolidList"/>
    <dgm:cxn modelId="{A4D85082-24FD-4FAD-82BB-11FADEA21369}" type="presParOf" srcId="{91624F4B-1698-4C45-BBF2-FCA530A6100F}" destId="{8EFC1978-F660-4D64-9F6D-7CB295CDA430}" srcOrd="2" destOrd="0" presId="urn:microsoft.com/office/officeart/2018/2/layout/IconVerticalSolidList"/>
    <dgm:cxn modelId="{C9475396-AAD1-42C1-B1F9-92A4A66E8368}" type="presParOf" srcId="{91624F4B-1698-4C45-BBF2-FCA530A6100F}" destId="{18AA276D-B168-43F2-8328-D10AB6EE8BE6}" srcOrd="3" destOrd="0" presId="urn:microsoft.com/office/officeart/2018/2/layout/IconVerticalSolidList"/>
    <dgm:cxn modelId="{AABA322E-ED1E-4B11-8C14-CB08BE9561B6}" type="presParOf" srcId="{91624F4B-1698-4C45-BBF2-FCA530A6100F}" destId="{80C561A1-1015-4E7B-A9E7-B581A2EBE71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2AA84">
            <a:alpha val="68917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>
        <a:solidFill>
          <a:schemeClr val="accent3">
            <a:lumMod val="60000"/>
            <a:lumOff val="40000"/>
            <a:alpha val="64154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>
        <a:solidFill>
          <a:srgbClr val="F2AA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>
        <a:solidFill>
          <a:srgbClr val="F2AA84">
            <a:alpha val="67072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>
        <a:solidFill>
          <a:schemeClr val="accent2">
            <a:lumMod val="40000"/>
            <a:lumOff val="60000"/>
            <a:alpha val="69121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>
        <a:solidFill>
          <a:srgbClr val="FFC000">
            <a:alpha val="68288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CE12C4BB-1B3D-48AF-8619-C25A148A1E1C}">
      <dgm:prSet/>
      <dgm:spPr/>
      <dgm:t>
        <a:bodyPr/>
        <a:lstStyle/>
        <a:p>
          <a:r>
            <a:rPr lang="en-US" dirty="0"/>
            <a:t>Majored in?</a:t>
          </a:r>
        </a:p>
      </dgm:t>
    </dgm:pt>
    <dgm:pt modelId="{B9544EF9-DD0E-4309-9D9A-DE011B6F3D71}" type="parTrans" cxnId="{F1D70412-7FA9-4650-A427-A259BA03AC2D}">
      <dgm:prSet/>
      <dgm:spPr/>
      <dgm:t>
        <a:bodyPr/>
        <a:lstStyle/>
        <a:p>
          <a:endParaRPr lang="en-US"/>
        </a:p>
      </dgm:t>
    </dgm:pt>
    <dgm:pt modelId="{4A76112F-D2E2-4A65-8EB1-1BAA174D8667}" type="sibTrans" cxnId="{F1D70412-7FA9-4650-A427-A259BA03AC2D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F3EE2DA5-BAD8-8948-9D72-BC53DE6391E8}" type="pres">
      <dgm:prSet presAssocID="{CE12C4BB-1B3D-48AF-8619-C25A148A1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73A8CD-5629-794A-9252-B9E36DFAEDC2}" type="pres">
      <dgm:prSet presAssocID="{4A76112F-D2E2-4A65-8EB1-1BAA174D8667}" presName="spacer" presStyleCnt="0"/>
      <dgm:spPr/>
    </dgm:pt>
    <dgm:pt modelId="{2E6B7C4F-2F05-0F4B-B6E1-A4588166CFCF}" type="pres">
      <dgm:prSet presAssocID="{7B5E8F10-EF26-4804-881E-BA4818BA34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D70412-7FA9-4650-A427-A259BA03AC2D}" srcId="{3F8D8815-0C5B-497F-B532-F5F5996A0D58}" destId="{CE12C4BB-1B3D-48AF-8619-C25A148A1E1C}" srcOrd="2" destOrd="0" parTransId="{B9544EF9-DD0E-4309-9D9A-DE011B6F3D71}" sibTransId="{4A76112F-D2E2-4A65-8EB1-1BAA174D8667}"/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5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3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4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2D7A127C-868E-8140-89D4-6F40F563176A}" type="presOf" srcId="{CE12C4BB-1B3D-48AF-8619-C25A148A1E1C}" destId="{F3EE2DA5-BAD8-8948-9D72-BC53DE6391E8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12C4B192-063C-2F41-A719-2BEC89FF6B37}" type="presParOf" srcId="{4714CF8B-778D-7B47-B8CD-8F709B9C0A8C}" destId="{F3EE2DA5-BAD8-8948-9D72-BC53DE6391E8}" srcOrd="4" destOrd="0" presId="urn:microsoft.com/office/officeart/2005/8/layout/vList2"/>
    <dgm:cxn modelId="{5EF6BA99-FBAE-C745-9A42-26897A3B20C5}" type="presParOf" srcId="{4714CF8B-778D-7B47-B8CD-8F709B9C0A8C}" destId="{0773A8CD-5629-794A-9252-B9E36DFAEDC2}" srcOrd="5" destOrd="0" presId="urn:microsoft.com/office/officeart/2005/8/layout/vList2"/>
    <dgm:cxn modelId="{D4682FFD-61F5-A64B-B65C-972A8019A6DA}" type="presParOf" srcId="{4714CF8B-778D-7B47-B8CD-8F709B9C0A8C}" destId="{2E6B7C4F-2F05-0F4B-B6E1-A4588166CFCF}" srcOrd="6" destOrd="0" presId="urn:microsoft.com/office/officeart/2005/8/layout/vList2"/>
    <dgm:cxn modelId="{0BE747E3-D9CD-A440-A1D4-E5302AA368A2}" type="presParOf" srcId="{4714CF8B-778D-7B47-B8CD-8F709B9C0A8C}" destId="{9F1E12C9-42AC-0A40-95B3-B9753AB7BD4D}" srcOrd="7" destOrd="0" presId="urn:microsoft.com/office/officeart/2005/8/layout/vList2"/>
    <dgm:cxn modelId="{698E715E-7A6E-304F-AFAF-88A31D226697}" type="presParOf" srcId="{4714CF8B-778D-7B47-B8CD-8F709B9C0A8C}" destId="{C6E2370E-8196-7F4E-B5C6-ABE25A546D88}" srcOrd="8" destOrd="0" presId="urn:microsoft.com/office/officeart/2005/8/layout/vList2"/>
    <dgm:cxn modelId="{387B59EC-A788-F54B-B5D7-869EF04A8642}" type="presParOf" srcId="{4714CF8B-778D-7B47-B8CD-8F709B9C0A8C}" destId="{5674727B-27AD-0B4E-B946-15AFAE0A25D7}" srcOrd="9" destOrd="0" presId="urn:microsoft.com/office/officeart/2005/8/layout/vList2"/>
    <dgm:cxn modelId="{419E7C50-FE2E-E347-AF59-CC77D2CEDBC3}" type="presParOf" srcId="{4714CF8B-778D-7B47-B8CD-8F709B9C0A8C}" destId="{56DE7B6C-1AF3-744E-8BC5-954EA1998F2A}" srcOrd="10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336314-94A4-4419-A964-444F9FE1434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9CC63E-630F-4DA0-BAC1-876838DB5346}">
      <dgm:prSet/>
      <dgm:spPr/>
      <dgm:t>
        <a:bodyPr/>
        <a:lstStyle/>
        <a:p>
          <a:r>
            <a:rPr lang="en-US" dirty="0"/>
            <a:t>Please be ready to start at 9:30am. We have a lot to cover! ⏰</a:t>
          </a:r>
        </a:p>
      </dgm:t>
    </dgm:pt>
    <dgm:pt modelId="{C668D2AA-EDC5-4D73-B969-60EE82D6087A}" type="parTrans" cxnId="{E3FBDFD4-54BD-4199-ADBF-8CB4302E00A4}">
      <dgm:prSet/>
      <dgm:spPr/>
      <dgm:t>
        <a:bodyPr/>
        <a:lstStyle/>
        <a:p>
          <a:endParaRPr lang="en-US"/>
        </a:p>
      </dgm:t>
    </dgm:pt>
    <dgm:pt modelId="{6B4B1E23-5F0E-4A83-B001-0861A0E3ECC1}" type="sibTrans" cxnId="{E3FBDFD4-54BD-4199-ADBF-8CB4302E00A4}">
      <dgm:prSet/>
      <dgm:spPr/>
      <dgm:t>
        <a:bodyPr/>
        <a:lstStyle/>
        <a:p>
          <a:endParaRPr lang="en-US"/>
        </a:p>
      </dgm:t>
    </dgm:pt>
    <dgm:pt modelId="{9B5DC630-1BE0-4373-99F4-34C460F5F426}">
      <dgm:prSet/>
      <dgm:spPr/>
      <dgm:t>
        <a:bodyPr/>
        <a:lstStyle/>
        <a:p>
          <a:r>
            <a:rPr lang="en-US"/>
            <a:t>9:30am – 12pm: morning session</a:t>
          </a:r>
        </a:p>
      </dgm:t>
    </dgm:pt>
    <dgm:pt modelId="{A782B8DC-EB95-44FB-89A6-BDBCE7992C14}" type="parTrans" cxnId="{BD741C74-0F67-4A20-A095-A1B27C28144F}">
      <dgm:prSet/>
      <dgm:spPr/>
      <dgm:t>
        <a:bodyPr/>
        <a:lstStyle/>
        <a:p>
          <a:endParaRPr lang="en-US"/>
        </a:p>
      </dgm:t>
    </dgm:pt>
    <dgm:pt modelId="{112880D5-E45F-4FE0-9009-AA89CC351454}" type="sibTrans" cxnId="{BD741C74-0F67-4A20-A095-A1B27C28144F}">
      <dgm:prSet/>
      <dgm:spPr/>
      <dgm:t>
        <a:bodyPr/>
        <a:lstStyle/>
        <a:p>
          <a:endParaRPr lang="en-US"/>
        </a:p>
      </dgm:t>
    </dgm:pt>
    <dgm:pt modelId="{1D3C7F1C-3F22-4857-A2C3-ADA421512C53}">
      <dgm:prSet/>
      <dgm:spPr/>
      <dgm:t>
        <a:bodyPr/>
        <a:lstStyle/>
        <a:p>
          <a:r>
            <a:rPr lang="en-US"/>
            <a:t>12pm – 1pm: lunch and nap!</a:t>
          </a:r>
        </a:p>
      </dgm:t>
    </dgm:pt>
    <dgm:pt modelId="{8FAE3681-D630-4357-8C70-8855CBFAEEA5}" type="parTrans" cxnId="{A3EC21A8-02ED-4B07-B07E-EC7C495C8AFD}">
      <dgm:prSet/>
      <dgm:spPr/>
      <dgm:t>
        <a:bodyPr/>
        <a:lstStyle/>
        <a:p>
          <a:endParaRPr lang="en-US"/>
        </a:p>
      </dgm:t>
    </dgm:pt>
    <dgm:pt modelId="{952B8BBE-611C-4874-9224-D7010D5B3974}" type="sibTrans" cxnId="{A3EC21A8-02ED-4B07-B07E-EC7C495C8AFD}">
      <dgm:prSet/>
      <dgm:spPr/>
      <dgm:t>
        <a:bodyPr/>
        <a:lstStyle/>
        <a:p>
          <a:endParaRPr lang="en-US"/>
        </a:p>
      </dgm:t>
    </dgm:pt>
    <dgm:pt modelId="{8C32207D-58D9-42A7-803A-FE93AF8B0BC9}">
      <dgm:prSet/>
      <dgm:spPr/>
      <dgm:t>
        <a:bodyPr/>
        <a:lstStyle/>
        <a:p>
          <a:r>
            <a:rPr lang="en-US"/>
            <a:t>1pm – 3:30pm: afternoon session</a:t>
          </a:r>
        </a:p>
      </dgm:t>
    </dgm:pt>
    <dgm:pt modelId="{1E85D66D-0F41-46D1-A39E-E440A5813CA0}" type="parTrans" cxnId="{CE8B830E-C2EC-4AF3-AFF5-78BAFB468192}">
      <dgm:prSet/>
      <dgm:spPr/>
      <dgm:t>
        <a:bodyPr/>
        <a:lstStyle/>
        <a:p>
          <a:endParaRPr lang="en-US"/>
        </a:p>
      </dgm:t>
    </dgm:pt>
    <dgm:pt modelId="{14029BF7-7A05-4FC4-9EC0-C70EA8D59DED}" type="sibTrans" cxnId="{CE8B830E-C2EC-4AF3-AFF5-78BAFB468192}">
      <dgm:prSet/>
      <dgm:spPr/>
      <dgm:t>
        <a:bodyPr/>
        <a:lstStyle/>
        <a:p>
          <a:endParaRPr lang="en-US"/>
        </a:p>
      </dgm:t>
    </dgm:pt>
    <dgm:pt modelId="{4BF6B148-92E4-4F3B-BD8A-D7E9F5263ABD}">
      <dgm:prSet/>
      <dgm:spPr/>
      <dgm:t>
        <a:bodyPr/>
        <a:lstStyle/>
        <a:p>
          <a:r>
            <a:rPr lang="en-US" dirty="0"/>
            <a:t>Breaks in between</a:t>
          </a:r>
        </a:p>
      </dgm:t>
    </dgm:pt>
    <dgm:pt modelId="{002E11AA-D295-4FFD-ADB5-B40CAACC423C}" type="parTrans" cxnId="{9FACE64C-A698-42FB-9A8A-0BE2DFC0F8D7}">
      <dgm:prSet/>
      <dgm:spPr/>
      <dgm:t>
        <a:bodyPr/>
        <a:lstStyle/>
        <a:p>
          <a:endParaRPr lang="en-US"/>
        </a:p>
      </dgm:t>
    </dgm:pt>
    <dgm:pt modelId="{8345D9B6-7196-479C-B28E-BEA3CD001E9E}" type="sibTrans" cxnId="{9FACE64C-A698-42FB-9A8A-0BE2DFC0F8D7}">
      <dgm:prSet/>
      <dgm:spPr/>
      <dgm:t>
        <a:bodyPr/>
        <a:lstStyle/>
        <a:p>
          <a:endParaRPr lang="en-US"/>
        </a:p>
      </dgm:t>
    </dgm:pt>
    <dgm:pt modelId="{854666ED-A46C-4D7D-A75B-A1C6CA64989C}">
      <dgm:prSet/>
      <dgm:spPr/>
      <dgm:t>
        <a:bodyPr/>
        <a:lstStyle/>
        <a:p>
          <a:r>
            <a:rPr lang="en-US"/>
            <a:t>We have coffee! Feel free to refill your cup as needed ☕️</a:t>
          </a:r>
        </a:p>
      </dgm:t>
    </dgm:pt>
    <dgm:pt modelId="{2EB0E7C5-049B-493E-995A-D6A77EA34461}" type="parTrans" cxnId="{42DFF645-FF08-4FBD-B75A-FF57BA2EAA3E}">
      <dgm:prSet/>
      <dgm:spPr/>
      <dgm:t>
        <a:bodyPr/>
        <a:lstStyle/>
        <a:p>
          <a:endParaRPr lang="en-US"/>
        </a:p>
      </dgm:t>
    </dgm:pt>
    <dgm:pt modelId="{A4FD9C12-CE82-4032-A01D-003E3BB06EFC}" type="sibTrans" cxnId="{42DFF645-FF08-4FBD-B75A-FF57BA2EAA3E}">
      <dgm:prSet/>
      <dgm:spPr/>
      <dgm:t>
        <a:bodyPr/>
        <a:lstStyle/>
        <a:p>
          <a:endParaRPr lang="en-US"/>
        </a:p>
      </dgm:t>
    </dgm:pt>
    <dgm:pt modelId="{2E836B01-E728-5A4C-BA3B-BE7E58F1B5EE}" type="pres">
      <dgm:prSet presAssocID="{2B336314-94A4-4419-A964-444F9FE1434F}" presName="diagram" presStyleCnt="0">
        <dgm:presLayoutVars>
          <dgm:dir/>
          <dgm:resizeHandles val="exact"/>
        </dgm:presLayoutVars>
      </dgm:prSet>
      <dgm:spPr/>
    </dgm:pt>
    <dgm:pt modelId="{1B5790CA-50B0-5641-A2B0-F23A674BE15A}" type="pres">
      <dgm:prSet presAssocID="{9E9CC63E-630F-4DA0-BAC1-876838DB5346}" presName="node" presStyleLbl="node1" presStyleIdx="0" presStyleCnt="6">
        <dgm:presLayoutVars>
          <dgm:bulletEnabled val="1"/>
        </dgm:presLayoutVars>
      </dgm:prSet>
      <dgm:spPr/>
    </dgm:pt>
    <dgm:pt modelId="{71AB3E08-37FF-C84D-BDFE-7233AB8E5FE1}" type="pres">
      <dgm:prSet presAssocID="{6B4B1E23-5F0E-4A83-B001-0861A0E3ECC1}" presName="sibTrans" presStyleCnt="0"/>
      <dgm:spPr/>
    </dgm:pt>
    <dgm:pt modelId="{128CE55E-D95B-FF4F-90B3-BD637CDAE203}" type="pres">
      <dgm:prSet presAssocID="{9B5DC630-1BE0-4373-99F4-34C460F5F426}" presName="node" presStyleLbl="node1" presStyleIdx="1" presStyleCnt="6">
        <dgm:presLayoutVars>
          <dgm:bulletEnabled val="1"/>
        </dgm:presLayoutVars>
      </dgm:prSet>
      <dgm:spPr/>
    </dgm:pt>
    <dgm:pt modelId="{57A29DB6-65BF-B04E-A493-4C3383F50BD5}" type="pres">
      <dgm:prSet presAssocID="{112880D5-E45F-4FE0-9009-AA89CC351454}" presName="sibTrans" presStyleCnt="0"/>
      <dgm:spPr/>
    </dgm:pt>
    <dgm:pt modelId="{DFB0F202-EF3D-C34E-A6E6-B2E39BBAF0F3}" type="pres">
      <dgm:prSet presAssocID="{1D3C7F1C-3F22-4857-A2C3-ADA421512C53}" presName="node" presStyleLbl="node1" presStyleIdx="2" presStyleCnt="6">
        <dgm:presLayoutVars>
          <dgm:bulletEnabled val="1"/>
        </dgm:presLayoutVars>
      </dgm:prSet>
      <dgm:spPr/>
    </dgm:pt>
    <dgm:pt modelId="{AC00327F-38F7-314D-BD5E-EFF316122FB5}" type="pres">
      <dgm:prSet presAssocID="{952B8BBE-611C-4874-9224-D7010D5B3974}" presName="sibTrans" presStyleCnt="0"/>
      <dgm:spPr/>
    </dgm:pt>
    <dgm:pt modelId="{A18F500C-A9AE-E44E-AE63-27A5ED0896CE}" type="pres">
      <dgm:prSet presAssocID="{8C32207D-58D9-42A7-803A-FE93AF8B0BC9}" presName="node" presStyleLbl="node1" presStyleIdx="3" presStyleCnt="6">
        <dgm:presLayoutVars>
          <dgm:bulletEnabled val="1"/>
        </dgm:presLayoutVars>
      </dgm:prSet>
      <dgm:spPr/>
    </dgm:pt>
    <dgm:pt modelId="{8FD7DBA1-E4A8-EC4E-84AF-B92610EAB392}" type="pres">
      <dgm:prSet presAssocID="{14029BF7-7A05-4FC4-9EC0-C70EA8D59DED}" presName="sibTrans" presStyleCnt="0"/>
      <dgm:spPr/>
    </dgm:pt>
    <dgm:pt modelId="{FD19E1D1-2C58-9D47-B398-04D85A860B55}" type="pres">
      <dgm:prSet presAssocID="{4BF6B148-92E4-4F3B-BD8A-D7E9F5263ABD}" presName="node" presStyleLbl="node1" presStyleIdx="4" presStyleCnt="6">
        <dgm:presLayoutVars>
          <dgm:bulletEnabled val="1"/>
        </dgm:presLayoutVars>
      </dgm:prSet>
      <dgm:spPr/>
    </dgm:pt>
    <dgm:pt modelId="{F9E65E08-8AF1-F64F-808D-F29AF40CE1EB}" type="pres">
      <dgm:prSet presAssocID="{8345D9B6-7196-479C-B28E-BEA3CD001E9E}" presName="sibTrans" presStyleCnt="0"/>
      <dgm:spPr/>
    </dgm:pt>
    <dgm:pt modelId="{3C9AA978-0614-8844-B9B3-40BF8B4A26FC}" type="pres">
      <dgm:prSet presAssocID="{854666ED-A46C-4D7D-A75B-A1C6CA64989C}" presName="node" presStyleLbl="node1" presStyleIdx="5" presStyleCnt="6">
        <dgm:presLayoutVars>
          <dgm:bulletEnabled val="1"/>
        </dgm:presLayoutVars>
      </dgm:prSet>
      <dgm:spPr/>
    </dgm:pt>
  </dgm:ptLst>
  <dgm:cxnLst>
    <dgm:cxn modelId="{5B816103-243E-E148-9B5A-AE3C0CFBD667}" type="presOf" srcId="{9E9CC63E-630F-4DA0-BAC1-876838DB5346}" destId="{1B5790CA-50B0-5641-A2B0-F23A674BE15A}" srcOrd="0" destOrd="0" presId="urn:microsoft.com/office/officeart/2005/8/layout/default"/>
    <dgm:cxn modelId="{CE8B830E-C2EC-4AF3-AFF5-78BAFB468192}" srcId="{2B336314-94A4-4419-A964-444F9FE1434F}" destId="{8C32207D-58D9-42A7-803A-FE93AF8B0BC9}" srcOrd="3" destOrd="0" parTransId="{1E85D66D-0F41-46D1-A39E-E440A5813CA0}" sibTransId="{14029BF7-7A05-4FC4-9EC0-C70EA8D59DED}"/>
    <dgm:cxn modelId="{CAB9153D-81D2-5644-A4DF-47B767AFED8A}" type="presOf" srcId="{854666ED-A46C-4D7D-A75B-A1C6CA64989C}" destId="{3C9AA978-0614-8844-B9B3-40BF8B4A26FC}" srcOrd="0" destOrd="0" presId="urn:microsoft.com/office/officeart/2005/8/layout/default"/>
    <dgm:cxn modelId="{42DFF645-FF08-4FBD-B75A-FF57BA2EAA3E}" srcId="{2B336314-94A4-4419-A964-444F9FE1434F}" destId="{854666ED-A46C-4D7D-A75B-A1C6CA64989C}" srcOrd="5" destOrd="0" parTransId="{2EB0E7C5-049B-493E-995A-D6A77EA34461}" sibTransId="{A4FD9C12-CE82-4032-A01D-003E3BB06EFC}"/>
    <dgm:cxn modelId="{9FACE64C-A698-42FB-9A8A-0BE2DFC0F8D7}" srcId="{2B336314-94A4-4419-A964-444F9FE1434F}" destId="{4BF6B148-92E4-4F3B-BD8A-D7E9F5263ABD}" srcOrd="4" destOrd="0" parTransId="{002E11AA-D295-4FFD-ADB5-B40CAACC423C}" sibTransId="{8345D9B6-7196-479C-B28E-BEA3CD001E9E}"/>
    <dgm:cxn modelId="{56E9D954-DA82-9744-B55C-7C83462B8353}" type="presOf" srcId="{4BF6B148-92E4-4F3B-BD8A-D7E9F5263ABD}" destId="{FD19E1D1-2C58-9D47-B398-04D85A860B55}" srcOrd="0" destOrd="0" presId="urn:microsoft.com/office/officeart/2005/8/layout/default"/>
    <dgm:cxn modelId="{BD741C74-0F67-4A20-A095-A1B27C28144F}" srcId="{2B336314-94A4-4419-A964-444F9FE1434F}" destId="{9B5DC630-1BE0-4373-99F4-34C460F5F426}" srcOrd="1" destOrd="0" parTransId="{A782B8DC-EB95-44FB-89A6-BDBCE7992C14}" sibTransId="{112880D5-E45F-4FE0-9009-AA89CC351454}"/>
    <dgm:cxn modelId="{BE204B8B-44DD-EF46-8692-11AC4E4B0BFE}" type="presOf" srcId="{1D3C7F1C-3F22-4857-A2C3-ADA421512C53}" destId="{DFB0F202-EF3D-C34E-A6E6-B2E39BBAF0F3}" srcOrd="0" destOrd="0" presId="urn:microsoft.com/office/officeart/2005/8/layout/default"/>
    <dgm:cxn modelId="{A3EC21A8-02ED-4B07-B07E-EC7C495C8AFD}" srcId="{2B336314-94A4-4419-A964-444F9FE1434F}" destId="{1D3C7F1C-3F22-4857-A2C3-ADA421512C53}" srcOrd="2" destOrd="0" parTransId="{8FAE3681-D630-4357-8C70-8855CBFAEEA5}" sibTransId="{952B8BBE-611C-4874-9224-D7010D5B3974}"/>
    <dgm:cxn modelId="{E3FBDFD4-54BD-4199-ADBF-8CB4302E00A4}" srcId="{2B336314-94A4-4419-A964-444F9FE1434F}" destId="{9E9CC63E-630F-4DA0-BAC1-876838DB5346}" srcOrd="0" destOrd="0" parTransId="{C668D2AA-EDC5-4D73-B969-60EE82D6087A}" sibTransId="{6B4B1E23-5F0E-4A83-B001-0861A0E3ECC1}"/>
    <dgm:cxn modelId="{5FA1ADE3-84DF-3F4C-A54D-672B5AD729FB}" type="presOf" srcId="{9B5DC630-1BE0-4373-99F4-34C460F5F426}" destId="{128CE55E-D95B-FF4F-90B3-BD637CDAE203}" srcOrd="0" destOrd="0" presId="urn:microsoft.com/office/officeart/2005/8/layout/default"/>
    <dgm:cxn modelId="{9A7FF2E9-F667-5840-8BC8-927D914D800C}" type="presOf" srcId="{2B336314-94A4-4419-A964-444F9FE1434F}" destId="{2E836B01-E728-5A4C-BA3B-BE7E58F1B5EE}" srcOrd="0" destOrd="0" presId="urn:microsoft.com/office/officeart/2005/8/layout/default"/>
    <dgm:cxn modelId="{F91EBCEA-E28B-C145-AE0C-AC175E4A0691}" type="presOf" srcId="{8C32207D-58D9-42A7-803A-FE93AF8B0BC9}" destId="{A18F500C-A9AE-E44E-AE63-27A5ED0896CE}" srcOrd="0" destOrd="0" presId="urn:microsoft.com/office/officeart/2005/8/layout/default"/>
    <dgm:cxn modelId="{18EE6424-C05C-9E43-A026-6E01C23517A9}" type="presParOf" srcId="{2E836B01-E728-5A4C-BA3B-BE7E58F1B5EE}" destId="{1B5790CA-50B0-5641-A2B0-F23A674BE15A}" srcOrd="0" destOrd="0" presId="urn:microsoft.com/office/officeart/2005/8/layout/default"/>
    <dgm:cxn modelId="{B1BDA445-3509-DA45-A01E-D823DA40B1D6}" type="presParOf" srcId="{2E836B01-E728-5A4C-BA3B-BE7E58F1B5EE}" destId="{71AB3E08-37FF-C84D-BDFE-7233AB8E5FE1}" srcOrd="1" destOrd="0" presId="urn:microsoft.com/office/officeart/2005/8/layout/default"/>
    <dgm:cxn modelId="{2B7C4F63-3F2E-7440-AB19-8FCE4301D5C1}" type="presParOf" srcId="{2E836B01-E728-5A4C-BA3B-BE7E58F1B5EE}" destId="{128CE55E-D95B-FF4F-90B3-BD637CDAE203}" srcOrd="2" destOrd="0" presId="urn:microsoft.com/office/officeart/2005/8/layout/default"/>
    <dgm:cxn modelId="{6A923023-D7A2-7743-BFA4-C48D5777DB48}" type="presParOf" srcId="{2E836B01-E728-5A4C-BA3B-BE7E58F1B5EE}" destId="{57A29DB6-65BF-B04E-A493-4C3383F50BD5}" srcOrd="3" destOrd="0" presId="urn:microsoft.com/office/officeart/2005/8/layout/default"/>
    <dgm:cxn modelId="{8E73A793-8ADA-304A-B0D9-2158538FBD13}" type="presParOf" srcId="{2E836B01-E728-5A4C-BA3B-BE7E58F1B5EE}" destId="{DFB0F202-EF3D-C34E-A6E6-B2E39BBAF0F3}" srcOrd="4" destOrd="0" presId="urn:microsoft.com/office/officeart/2005/8/layout/default"/>
    <dgm:cxn modelId="{4AAC4DBA-7FFB-EE44-B403-896D3AA7F518}" type="presParOf" srcId="{2E836B01-E728-5A4C-BA3B-BE7E58F1B5EE}" destId="{AC00327F-38F7-314D-BD5E-EFF316122FB5}" srcOrd="5" destOrd="0" presId="urn:microsoft.com/office/officeart/2005/8/layout/default"/>
    <dgm:cxn modelId="{CF6D0693-6F94-8C47-9E04-CD36FA520978}" type="presParOf" srcId="{2E836B01-E728-5A4C-BA3B-BE7E58F1B5EE}" destId="{A18F500C-A9AE-E44E-AE63-27A5ED0896CE}" srcOrd="6" destOrd="0" presId="urn:microsoft.com/office/officeart/2005/8/layout/default"/>
    <dgm:cxn modelId="{62DED3A9-05FE-944F-BAF8-C2284E8F8773}" type="presParOf" srcId="{2E836B01-E728-5A4C-BA3B-BE7E58F1B5EE}" destId="{8FD7DBA1-E4A8-EC4E-84AF-B92610EAB392}" srcOrd="7" destOrd="0" presId="urn:microsoft.com/office/officeart/2005/8/layout/default"/>
    <dgm:cxn modelId="{4B5E6DE7-0778-7348-B8F6-2EC7E445D3B1}" type="presParOf" srcId="{2E836B01-E728-5A4C-BA3B-BE7E58F1B5EE}" destId="{FD19E1D1-2C58-9D47-B398-04D85A860B55}" srcOrd="8" destOrd="0" presId="urn:microsoft.com/office/officeart/2005/8/layout/default"/>
    <dgm:cxn modelId="{50542802-5E0E-2540-A4F3-1BFCBA58062F}" type="presParOf" srcId="{2E836B01-E728-5A4C-BA3B-BE7E58F1B5EE}" destId="{F9E65E08-8AF1-F64F-808D-F29AF40CE1EB}" srcOrd="9" destOrd="0" presId="urn:microsoft.com/office/officeart/2005/8/layout/default"/>
    <dgm:cxn modelId="{A853AE11-6499-1D42-9DF1-73E90CF91C92}" type="presParOf" srcId="{2E836B01-E728-5A4C-BA3B-BE7E58F1B5EE}" destId="{3C9AA978-0614-8844-B9B3-40BF8B4A26F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E04C68-8E68-40CD-96C7-8B6580A19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F91F38-1A97-4819-8BC3-E908EAAFF0C8}">
      <dgm:prSet custT="1"/>
      <dgm:spPr/>
      <dgm:t>
        <a:bodyPr/>
        <a:lstStyle/>
        <a:p>
          <a:r>
            <a:rPr lang="en-US" sz="2600" dirty="0"/>
            <a:t>Learning concepts that you need for R</a:t>
          </a:r>
        </a:p>
      </dgm:t>
    </dgm:pt>
    <dgm:pt modelId="{E55E17CA-E665-40E2-B40D-CCC42EFCA367}" type="parTrans" cxnId="{4908BE8A-B61D-4DD5-A7A8-3DE6C0DB7BD9}">
      <dgm:prSet/>
      <dgm:spPr/>
      <dgm:t>
        <a:bodyPr/>
        <a:lstStyle/>
        <a:p>
          <a:endParaRPr lang="en-US"/>
        </a:p>
      </dgm:t>
    </dgm:pt>
    <dgm:pt modelId="{451ECF30-3802-470E-856B-9CDE347113F2}" type="sibTrans" cxnId="{4908BE8A-B61D-4DD5-A7A8-3DE6C0DB7BD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BFC6ED-3E5E-45C0-BE85-D6F3DE36B99B}">
      <dgm:prSet/>
      <dgm:spPr/>
      <dgm:t>
        <a:bodyPr/>
        <a:lstStyle/>
        <a:p>
          <a:r>
            <a:rPr lang="en-US" dirty="0"/>
            <a:t>Getting to know R and RStudio</a:t>
          </a:r>
        </a:p>
      </dgm:t>
    </dgm:pt>
    <dgm:pt modelId="{1866898E-8E6E-4586-AA23-74DACE227D0C}" type="parTrans" cxnId="{A44E2CAF-1B3F-4BCD-B9DB-08E22394224A}">
      <dgm:prSet/>
      <dgm:spPr/>
      <dgm:t>
        <a:bodyPr/>
        <a:lstStyle/>
        <a:p>
          <a:endParaRPr lang="en-US"/>
        </a:p>
      </dgm:t>
    </dgm:pt>
    <dgm:pt modelId="{676C5A7F-A311-46F9-9D16-5BFD5FD556AA}" type="sibTrans" cxnId="{A44E2CAF-1B3F-4BCD-B9DB-08E2239422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D33F90E-BE8A-1F48-AE70-C683F38D4663}" type="pres">
      <dgm:prSet presAssocID="{81E04C68-8E68-40CD-96C7-8B6580A19592}" presName="Name0" presStyleCnt="0">
        <dgm:presLayoutVars>
          <dgm:animLvl val="lvl"/>
          <dgm:resizeHandles val="exact"/>
        </dgm:presLayoutVars>
      </dgm:prSet>
      <dgm:spPr/>
    </dgm:pt>
    <dgm:pt modelId="{9DB2B697-8A89-A144-9CCE-CE73C52E46FF}" type="pres">
      <dgm:prSet presAssocID="{E6F91F38-1A97-4819-8BC3-E908EAAFF0C8}" presName="compositeNode" presStyleCnt="0">
        <dgm:presLayoutVars>
          <dgm:bulletEnabled val="1"/>
        </dgm:presLayoutVars>
      </dgm:prSet>
      <dgm:spPr/>
    </dgm:pt>
    <dgm:pt modelId="{37A52AFF-8586-AC4E-B38E-EBA682D79373}" type="pres">
      <dgm:prSet presAssocID="{E6F91F38-1A97-4819-8BC3-E908EAAFF0C8}" presName="bgRect" presStyleLbl="bgAccFollowNode1" presStyleIdx="0" presStyleCnt="2"/>
      <dgm:spPr/>
    </dgm:pt>
    <dgm:pt modelId="{119E3F68-9B9D-0840-9A17-E473E2591ED4}" type="pres">
      <dgm:prSet presAssocID="{451ECF30-3802-470E-856B-9CDE347113F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5C68F2F-F020-5C44-84D2-68628C17910A}" type="pres">
      <dgm:prSet presAssocID="{E6F91F38-1A97-4819-8BC3-E908EAAFF0C8}" presName="bottomLine" presStyleLbl="alignNode1" presStyleIdx="1" presStyleCnt="4">
        <dgm:presLayoutVars/>
      </dgm:prSet>
      <dgm:spPr/>
    </dgm:pt>
    <dgm:pt modelId="{EBF94033-9CC4-9D43-92BA-70CC0D989574}" type="pres">
      <dgm:prSet presAssocID="{E6F91F38-1A97-4819-8BC3-E908EAAFF0C8}" presName="nodeText" presStyleLbl="bgAccFollowNode1" presStyleIdx="0" presStyleCnt="2">
        <dgm:presLayoutVars>
          <dgm:bulletEnabled val="1"/>
        </dgm:presLayoutVars>
      </dgm:prSet>
      <dgm:spPr/>
    </dgm:pt>
    <dgm:pt modelId="{B34049AA-7AE7-7044-AE08-6D2F434A14F2}" type="pres">
      <dgm:prSet presAssocID="{451ECF30-3802-470E-856B-9CDE347113F2}" presName="sibTrans" presStyleCnt="0"/>
      <dgm:spPr/>
    </dgm:pt>
    <dgm:pt modelId="{4139DD52-6F00-7D42-BD29-AA43DB9D2CF3}" type="pres">
      <dgm:prSet presAssocID="{2DBFC6ED-3E5E-45C0-BE85-D6F3DE36B99B}" presName="compositeNode" presStyleCnt="0">
        <dgm:presLayoutVars>
          <dgm:bulletEnabled val="1"/>
        </dgm:presLayoutVars>
      </dgm:prSet>
      <dgm:spPr/>
    </dgm:pt>
    <dgm:pt modelId="{670FEC83-F555-2141-8A72-93D17A56E7C7}" type="pres">
      <dgm:prSet presAssocID="{2DBFC6ED-3E5E-45C0-BE85-D6F3DE36B99B}" presName="bgRect" presStyleLbl="bgAccFollowNode1" presStyleIdx="1" presStyleCnt="2" custLinFactNeighborX="43259" custLinFactNeighborY="12037"/>
      <dgm:spPr/>
    </dgm:pt>
    <dgm:pt modelId="{BA3B2A45-4612-6548-A522-DF54C2913D24}" type="pres">
      <dgm:prSet presAssocID="{676C5A7F-A311-46F9-9D16-5BFD5FD556A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961BF8-BF72-714E-B38B-07FE0D8561EC}" type="pres">
      <dgm:prSet presAssocID="{2DBFC6ED-3E5E-45C0-BE85-D6F3DE36B99B}" presName="bottomLine" presStyleLbl="alignNode1" presStyleIdx="3" presStyleCnt="4">
        <dgm:presLayoutVars/>
      </dgm:prSet>
      <dgm:spPr/>
    </dgm:pt>
    <dgm:pt modelId="{A974624B-A5E5-6741-A692-7CA188CC9806}" type="pres">
      <dgm:prSet presAssocID="{2DBFC6ED-3E5E-45C0-BE85-D6F3DE36B9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03AEEF1A-D57E-6E44-A87B-43A6FB874420}" type="presOf" srcId="{2DBFC6ED-3E5E-45C0-BE85-D6F3DE36B99B}" destId="{A974624B-A5E5-6741-A692-7CA188CC9806}" srcOrd="1" destOrd="0" presId="urn:microsoft.com/office/officeart/2016/7/layout/BasicLinearProcessNumbered"/>
    <dgm:cxn modelId="{10A42C25-925F-1346-B630-664A7AE88490}" type="presOf" srcId="{2DBFC6ED-3E5E-45C0-BE85-D6F3DE36B99B}" destId="{670FEC83-F555-2141-8A72-93D17A56E7C7}" srcOrd="0" destOrd="0" presId="urn:microsoft.com/office/officeart/2016/7/layout/BasicLinearProcessNumbered"/>
    <dgm:cxn modelId="{95F79666-9FE3-2940-AF54-BC2D6E206E82}" type="presOf" srcId="{676C5A7F-A311-46F9-9D16-5BFD5FD556AA}" destId="{BA3B2A45-4612-6548-A522-DF54C2913D24}" srcOrd="0" destOrd="0" presId="urn:microsoft.com/office/officeart/2016/7/layout/BasicLinearProcessNumbered"/>
    <dgm:cxn modelId="{7CE3F97A-2E94-584F-979B-C2CA321998D8}" type="presOf" srcId="{81E04C68-8E68-40CD-96C7-8B6580A19592}" destId="{7D33F90E-BE8A-1F48-AE70-C683F38D4663}" srcOrd="0" destOrd="0" presId="urn:microsoft.com/office/officeart/2016/7/layout/BasicLinearProcessNumbered"/>
    <dgm:cxn modelId="{4908BE8A-B61D-4DD5-A7A8-3DE6C0DB7BD9}" srcId="{81E04C68-8E68-40CD-96C7-8B6580A19592}" destId="{E6F91F38-1A97-4819-8BC3-E908EAAFF0C8}" srcOrd="0" destOrd="0" parTransId="{E55E17CA-E665-40E2-B40D-CCC42EFCA367}" sibTransId="{451ECF30-3802-470E-856B-9CDE347113F2}"/>
    <dgm:cxn modelId="{402CE68B-8979-A940-A68F-ED505F534B8F}" type="presOf" srcId="{E6F91F38-1A97-4819-8BC3-E908EAAFF0C8}" destId="{EBF94033-9CC4-9D43-92BA-70CC0D989574}" srcOrd="1" destOrd="0" presId="urn:microsoft.com/office/officeart/2016/7/layout/BasicLinearProcessNumbered"/>
    <dgm:cxn modelId="{CC55ED8B-C367-974D-804A-002CCC322303}" type="presOf" srcId="{E6F91F38-1A97-4819-8BC3-E908EAAFF0C8}" destId="{37A52AFF-8586-AC4E-B38E-EBA682D79373}" srcOrd="0" destOrd="0" presId="urn:microsoft.com/office/officeart/2016/7/layout/BasicLinearProcessNumbered"/>
    <dgm:cxn modelId="{A44E2CAF-1B3F-4BCD-B9DB-08E22394224A}" srcId="{81E04C68-8E68-40CD-96C7-8B6580A19592}" destId="{2DBFC6ED-3E5E-45C0-BE85-D6F3DE36B99B}" srcOrd="1" destOrd="0" parTransId="{1866898E-8E6E-4586-AA23-74DACE227D0C}" sibTransId="{676C5A7F-A311-46F9-9D16-5BFD5FD556AA}"/>
    <dgm:cxn modelId="{A33782B9-A7F6-AF44-9511-9AAE7F376F63}" type="presOf" srcId="{451ECF30-3802-470E-856B-9CDE347113F2}" destId="{119E3F68-9B9D-0840-9A17-E473E2591ED4}" srcOrd="0" destOrd="0" presId="urn:microsoft.com/office/officeart/2016/7/layout/BasicLinearProcessNumbered"/>
    <dgm:cxn modelId="{617B3E65-F5B4-B64C-AF47-0E30F963A787}" type="presParOf" srcId="{7D33F90E-BE8A-1F48-AE70-C683F38D4663}" destId="{9DB2B697-8A89-A144-9CCE-CE73C52E46FF}" srcOrd="0" destOrd="0" presId="urn:microsoft.com/office/officeart/2016/7/layout/BasicLinearProcessNumbered"/>
    <dgm:cxn modelId="{6B897F3B-8B2C-DB48-8D7D-2C13230E859D}" type="presParOf" srcId="{9DB2B697-8A89-A144-9CCE-CE73C52E46FF}" destId="{37A52AFF-8586-AC4E-B38E-EBA682D79373}" srcOrd="0" destOrd="0" presId="urn:microsoft.com/office/officeart/2016/7/layout/BasicLinearProcessNumbered"/>
    <dgm:cxn modelId="{652F602E-4A3A-384D-9720-A93C43B11EB2}" type="presParOf" srcId="{9DB2B697-8A89-A144-9CCE-CE73C52E46FF}" destId="{119E3F68-9B9D-0840-9A17-E473E2591ED4}" srcOrd="1" destOrd="0" presId="urn:microsoft.com/office/officeart/2016/7/layout/BasicLinearProcessNumbered"/>
    <dgm:cxn modelId="{289AC91A-AD7D-9F4F-857A-672F5E9B95D8}" type="presParOf" srcId="{9DB2B697-8A89-A144-9CCE-CE73C52E46FF}" destId="{75C68F2F-F020-5C44-84D2-68628C17910A}" srcOrd="2" destOrd="0" presId="urn:microsoft.com/office/officeart/2016/7/layout/BasicLinearProcessNumbered"/>
    <dgm:cxn modelId="{6655EB2E-59F4-C04A-AAC0-BF01B98AFC0C}" type="presParOf" srcId="{9DB2B697-8A89-A144-9CCE-CE73C52E46FF}" destId="{EBF94033-9CC4-9D43-92BA-70CC0D989574}" srcOrd="3" destOrd="0" presId="urn:microsoft.com/office/officeart/2016/7/layout/BasicLinearProcessNumbered"/>
    <dgm:cxn modelId="{B52ADA2A-FAFD-8048-BD89-A45EC848C614}" type="presParOf" srcId="{7D33F90E-BE8A-1F48-AE70-C683F38D4663}" destId="{B34049AA-7AE7-7044-AE08-6D2F434A14F2}" srcOrd="1" destOrd="0" presId="urn:microsoft.com/office/officeart/2016/7/layout/BasicLinearProcessNumbered"/>
    <dgm:cxn modelId="{6A838540-87E7-A545-AF50-CEFBED9FECD3}" type="presParOf" srcId="{7D33F90E-BE8A-1F48-AE70-C683F38D4663}" destId="{4139DD52-6F00-7D42-BD29-AA43DB9D2CF3}" srcOrd="2" destOrd="0" presId="urn:microsoft.com/office/officeart/2016/7/layout/BasicLinearProcessNumbered"/>
    <dgm:cxn modelId="{19298093-6160-DD4F-B890-92DCB9DCE780}" type="presParOf" srcId="{4139DD52-6F00-7D42-BD29-AA43DB9D2CF3}" destId="{670FEC83-F555-2141-8A72-93D17A56E7C7}" srcOrd="0" destOrd="0" presId="urn:microsoft.com/office/officeart/2016/7/layout/BasicLinearProcessNumbered"/>
    <dgm:cxn modelId="{B97F4F8B-CBF5-7F44-8D2E-DF2B9EA296F3}" type="presParOf" srcId="{4139DD52-6F00-7D42-BD29-AA43DB9D2CF3}" destId="{BA3B2A45-4612-6548-A522-DF54C2913D24}" srcOrd="1" destOrd="0" presId="urn:microsoft.com/office/officeart/2016/7/layout/BasicLinearProcessNumbered"/>
    <dgm:cxn modelId="{A1F41A45-ABED-7C45-A687-EB8B43B780E0}" type="presParOf" srcId="{4139DD52-6F00-7D42-BD29-AA43DB9D2CF3}" destId="{07961BF8-BF72-714E-B38B-07FE0D8561EC}" srcOrd="2" destOrd="0" presId="urn:microsoft.com/office/officeart/2016/7/layout/BasicLinearProcessNumbered"/>
    <dgm:cxn modelId="{265D2FA5-A588-0144-B997-0298BCB524BC}" type="presParOf" srcId="{4139DD52-6F00-7D42-BD29-AA43DB9D2CF3}" destId="{A974624B-A5E5-6741-A692-7CA188CC98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noFill/>
      </dgm:spPr>
      <dgm:t>
        <a:bodyPr/>
        <a:lstStyle/>
        <a:p>
          <a:r>
            <a:rPr lang="en-US" dirty="0"/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 dirty="0"/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 dirty="0"/>
            <a:t>A: </a:t>
          </a:r>
          <a:r>
            <a:rPr lang="en-US" dirty="0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 dirty="0"/>
            <a:t>B: </a:t>
          </a:r>
          <a:r>
            <a:rPr lang="en-US" dirty="0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>
        <a:solidFill>
          <a:schemeClr val="accent3">
            <a:lumMod val="60000"/>
            <a:lumOff val="40000"/>
            <a:alpha val="63935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Terminology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>
        <a:solidFill>
          <a:srgbClr val="FFD9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Data Types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 dirty="0"/>
            <a:t>Variables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 dirty="0"/>
            <a:t>Vectors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 dirty="0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 dirty="0"/>
            <a:t>File systems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 dirty="0"/>
            <a:t>Data Frames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1E5E9EBF-4701-4449-9CCE-585BFF3BFE45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80CE8F8E-AD33-4845-83D7-9EA0D6CC3622}" type="pres">
      <dgm:prSet presAssocID="{587BE99C-DF43-4DAE-ACDE-85667C81E338}" presName="node" presStyleLbl="node1" presStyleIdx="0" presStyleCnt="7">
        <dgm:presLayoutVars>
          <dgm:bulletEnabled val="1"/>
        </dgm:presLayoutVars>
      </dgm:prSet>
      <dgm:spPr/>
    </dgm:pt>
    <dgm:pt modelId="{D320DE9E-00A4-7B40-99CB-33C3D4A0469E}" type="pres">
      <dgm:prSet presAssocID="{9AC9F6A6-E21C-436C-A2EA-922828F73697}" presName="sibTrans" presStyleCnt="0"/>
      <dgm:spPr/>
    </dgm:pt>
    <dgm:pt modelId="{87E581D5-AEEF-F447-8CF7-BFBADB4044AA}" type="pres">
      <dgm:prSet presAssocID="{5474063B-FC3C-49F6-B0C6-FFB2FF24ABA8}" presName="node" presStyleLbl="node1" presStyleIdx="1" presStyleCnt="7">
        <dgm:presLayoutVars>
          <dgm:bulletEnabled val="1"/>
        </dgm:presLayoutVars>
      </dgm:prSet>
      <dgm:spPr/>
    </dgm:pt>
    <dgm:pt modelId="{21C39A3E-4C36-A14D-AFC7-958CAD80FE59}" type="pres">
      <dgm:prSet presAssocID="{6911139F-EFAD-4D30-84A2-17E90F43D00E}" presName="sibTrans" presStyleCnt="0"/>
      <dgm:spPr/>
    </dgm:pt>
    <dgm:pt modelId="{5EEFFDC8-4D13-354F-9752-3FD9A710ABEF}" type="pres">
      <dgm:prSet presAssocID="{9C347C1C-38BC-473B-BB44-771A71F29095}" presName="node" presStyleLbl="node1" presStyleIdx="2" presStyleCnt="7">
        <dgm:presLayoutVars>
          <dgm:bulletEnabled val="1"/>
        </dgm:presLayoutVars>
      </dgm:prSet>
      <dgm:spPr/>
    </dgm:pt>
    <dgm:pt modelId="{4B784478-601E-274A-9523-36316576FF74}" type="pres">
      <dgm:prSet presAssocID="{69B07D3E-C495-4B87-81EC-C16A70893BB8}" presName="sibTrans" presStyleCnt="0"/>
      <dgm:spPr/>
    </dgm:pt>
    <dgm:pt modelId="{978C8AF7-346C-4A48-8A03-2E448A76706E}" type="pres">
      <dgm:prSet presAssocID="{02D69CCF-EFFC-4862-AB4D-63E20B2D5704}" presName="node" presStyleLbl="node1" presStyleIdx="3" presStyleCnt="7">
        <dgm:presLayoutVars>
          <dgm:bulletEnabled val="1"/>
        </dgm:presLayoutVars>
      </dgm:prSet>
      <dgm:spPr/>
    </dgm:pt>
    <dgm:pt modelId="{3ACFDF7B-197D-404F-B351-C9FCEFC0A217}" type="pres">
      <dgm:prSet presAssocID="{90E89828-D43D-4A4C-97F6-617290642A03}" presName="sibTrans" presStyleCnt="0"/>
      <dgm:spPr/>
    </dgm:pt>
    <dgm:pt modelId="{C969A57B-AC19-5A41-B8A9-E1D9C7B1AEE3}" type="pres">
      <dgm:prSet presAssocID="{C77D4AB6-9B07-4A3B-8F33-84D2B4726164}" presName="node" presStyleLbl="node1" presStyleIdx="4" presStyleCnt="7">
        <dgm:presLayoutVars>
          <dgm:bulletEnabled val="1"/>
        </dgm:presLayoutVars>
      </dgm:prSet>
      <dgm:spPr/>
    </dgm:pt>
    <dgm:pt modelId="{9846F2D4-5E8C-384E-B654-5E87540A4190}" type="pres">
      <dgm:prSet presAssocID="{CF303708-A7DA-4E01-A636-196132B29C64}" presName="sibTrans" presStyleCnt="0"/>
      <dgm:spPr/>
    </dgm:pt>
    <dgm:pt modelId="{153CDA2A-7592-F744-BBFF-985C590C0748}" type="pres">
      <dgm:prSet presAssocID="{596188DF-33E1-4FBE-9FF0-C18EF0D3D1EF}" presName="node" presStyleLbl="node1" presStyleIdx="5" presStyleCnt="7">
        <dgm:presLayoutVars>
          <dgm:bulletEnabled val="1"/>
        </dgm:presLayoutVars>
      </dgm:prSet>
      <dgm:spPr/>
    </dgm:pt>
    <dgm:pt modelId="{EDC8E1FE-8C91-5F4A-8BFA-2A7C9AB9DDB6}" type="pres">
      <dgm:prSet presAssocID="{120A6EEB-D564-4712-B280-5F0635E8922B}" presName="sibTrans" presStyleCnt="0"/>
      <dgm:spPr/>
    </dgm:pt>
    <dgm:pt modelId="{D6A7B1F8-7B52-3C46-B15D-820FBAA33943}" type="pres">
      <dgm:prSet presAssocID="{082C15CC-6756-4317-B567-3983E5FAC0AC}" presName="node" presStyleLbl="node1" presStyleIdx="6" presStyleCnt="7">
        <dgm:presLayoutVars>
          <dgm:bulletEnabled val="1"/>
        </dgm:presLayoutVars>
      </dgm:prSet>
      <dgm:spPr/>
    </dgm:pt>
  </dgm:ptLst>
  <dgm:cxnLst>
    <dgm:cxn modelId="{7C349701-CA24-DF4E-AC42-18A9FAE02132}" type="presOf" srcId="{587BE99C-DF43-4DAE-ACDE-85667C81E338}" destId="{80CE8F8E-AD33-4845-83D7-9EA0D6CC3622}" srcOrd="0" destOrd="0" presId="urn:microsoft.com/office/officeart/2005/8/layout/default"/>
    <dgm:cxn modelId="{C07D5B06-35E8-8E46-90F7-C841E2D8A366}" type="presOf" srcId="{02D69CCF-EFFC-4862-AB4D-63E20B2D5704}" destId="{978C8AF7-346C-4A48-8A03-2E448A76706E}" srcOrd="0" destOrd="0" presId="urn:microsoft.com/office/officeart/2005/8/layout/default"/>
    <dgm:cxn modelId="{B79FDA0B-1AF4-D848-9D5D-C31404FF4D20}" type="presOf" srcId="{5474063B-FC3C-49F6-B0C6-FFB2FF24ABA8}" destId="{87E581D5-AEEF-F447-8CF7-BFBADB4044AA}" srcOrd="0" destOrd="0" presId="urn:microsoft.com/office/officeart/2005/8/layout/default"/>
    <dgm:cxn modelId="{35F54D4F-6F3C-8B47-AA7C-441B9049FAB7}" type="presOf" srcId="{082C15CC-6756-4317-B567-3983E5FAC0AC}" destId="{D6A7B1F8-7B52-3C46-B15D-820FBAA33943}" srcOrd="0" destOrd="0" presId="urn:microsoft.com/office/officeart/2005/8/layout/default"/>
    <dgm:cxn modelId="{2918445F-7B8E-2247-8111-3E407FD6D53B}" type="presOf" srcId="{4B6AEF0B-8626-4F3C-A450-4F4151570DC3}" destId="{1E5E9EBF-4701-4449-9CCE-585BFF3BFE45}" srcOrd="0" destOrd="0" presId="urn:microsoft.com/office/officeart/2005/8/layout/default"/>
    <dgm:cxn modelId="{CCDEA85F-6F36-694B-A520-569F9DBFEB71}" type="presOf" srcId="{C77D4AB6-9B07-4A3B-8F33-84D2B4726164}" destId="{C969A57B-AC19-5A41-B8A9-E1D9C7B1AEE3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16D1B7D8-0780-1247-93DA-D17B397C1086}" type="presOf" srcId="{9C347C1C-38BC-473B-BB44-771A71F29095}" destId="{5EEFFDC8-4D13-354F-9752-3FD9A710ABEF}" srcOrd="0" destOrd="0" presId="urn:microsoft.com/office/officeart/2005/8/layout/default"/>
    <dgm:cxn modelId="{1DABEEE6-15D6-3445-9560-4CB2ED414C2B}" type="presOf" srcId="{596188DF-33E1-4FBE-9FF0-C18EF0D3D1EF}" destId="{153CDA2A-7592-F744-BBFF-985C590C0748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ADB2E1F-A061-D146-9223-437817828B78}" type="presParOf" srcId="{1E5E9EBF-4701-4449-9CCE-585BFF3BFE45}" destId="{80CE8F8E-AD33-4845-83D7-9EA0D6CC3622}" srcOrd="0" destOrd="0" presId="urn:microsoft.com/office/officeart/2005/8/layout/default"/>
    <dgm:cxn modelId="{604653BD-EF2B-BF42-B0CC-06AD7E3C16C8}" type="presParOf" srcId="{1E5E9EBF-4701-4449-9CCE-585BFF3BFE45}" destId="{D320DE9E-00A4-7B40-99CB-33C3D4A0469E}" srcOrd="1" destOrd="0" presId="urn:microsoft.com/office/officeart/2005/8/layout/default"/>
    <dgm:cxn modelId="{9BF829C1-07BB-AD4C-9849-D89883FD5E97}" type="presParOf" srcId="{1E5E9EBF-4701-4449-9CCE-585BFF3BFE45}" destId="{87E581D5-AEEF-F447-8CF7-BFBADB4044AA}" srcOrd="2" destOrd="0" presId="urn:microsoft.com/office/officeart/2005/8/layout/default"/>
    <dgm:cxn modelId="{92054412-861E-8941-995C-DE6FA5C15B8F}" type="presParOf" srcId="{1E5E9EBF-4701-4449-9CCE-585BFF3BFE45}" destId="{21C39A3E-4C36-A14D-AFC7-958CAD80FE59}" srcOrd="3" destOrd="0" presId="urn:microsoft.com/office/officeart/2005/8/layout/default"/>
    <dgm:cxn modelId="{458C7181-BB02-CC49-B83A-64C6B314F8A8}" type="presParOf" srcId="{1E5E9EBF-4701-4449-9CCE-585BFF3BFE45}" destId="{5EEFFDC8-4D13-354F-9752-3FD9A710ABEF}" srcOrd="4" destOrd="0" presId="urn:microsoft.com/office/officeart/2005/8/layout/default"/>
    <dgm:cxn modelId="{11E7D6F7-28F4-AC4A-A8A7-701C870BBAC5}" type="presParOf" srcId="{1E5E9EBF-4701-4449-9CCE-585BFF3BFE45}" destId="{4B784478-601E-274A-9523-36316576FF74}" srcOrd="5" destOrd="0" presId="urn:microsoft.com/office/officeart/2005/8/layout/default"/>
    <dgm:cxn modelId="{82F5575D-C5DC-F64E-B251-0B2D51702A0F}" type="presParOf" srcId="{1E5E9EBF-4701-4449-9CCE-585BFF3BFE45}" destId="{978C8AF7-346C-4A48-8A03-2E448A76706E}" srcOrd="6" destOrd="0" presId="urn:microsoft.com/office/officeart/2005/8/layout/default"/>
    <dgm:cxn modelId="{C201548C-7258-1C4C-ACDC-0A35DAAE39F7}" type="presParOf" srcId="{1E5E9EBF-4701-4449-9CCE-585BFF3BFE45}" destId="{3ACFDF7B-197D-404F-B351-C9FCEFC0A217}" srcOrd="7" destOrd="0" presId="urn:microsoft.com/office/officeart/2005/8/layout/default"/>
    <dgm:cxn modelId="{0F58DDFC-C3B6-3047-8239-3D1A9DCC63AF}" type="presParOf" srcId="{1E5E9EBF-4701-4449-9CCE-585BFF3BFE45}" destId="{C969A57B-AC19-5A41-B8A9-E1D9C7B1AEE3}" srcOrd="8" destOrd="0" presId="urn:microsoft.com/office/officeart/2005/8/layout/default"/>
    <dgm:cxn modelId="{A60545A1-2CFE-DF4E-B5F5-42B0AB88ACB7}" type="presParOf" srcId="{1E5E9EBF-4701-4449-9CCE-585BFF3BFE45}" destId="{9846F2D4-5E8C-384E-B654-5E87540A4190}" srcOrd="9" destOrd="0" presId="urn:microsoft.com/office/officeart/2005/8/layout/default"/>
    <dgm:cxn modelId="{76FD7F8F-D481-F442-83BF-AD053FA96921}" type="presParOf" srcId="{1E5E9EBF-4701-4449-9CCE-585BFF3BFE45}" destId="{153CDA2A-7592-F744-BBFF-985C590C0748}" srcOrd="10" destOrd="0" presId="urn:microsoft.com/office/officeart/2005/8/layout/default"/>
    <dgm:cxn modelId="{B26755BB-28DA-2049-AB8F-7659DBBBDC01}" type="presParOf" srcId="{1E5E9EBF-4701-4449-9CCE-585BFF3BFE45}" destId="{EDC8E1FE-8C91-5F4A-8BFA-2A7C9AB9DDB6}" srcOrd="11" destOrd="0" presId="urn:microsoft.com/office/officeart/2005/8/layout/default"/>
    <dgm:cxn modelId="{B9F2D976-DE95-D94E-A0DB-1FC55D86CFD1}" type="presParOf" srcId="{1E5E9EBF-4701-4449-9CCE-585BFF3BFE45}" destId="{D6A7B1F8-7B52-3C46-B15D-820FBAA33943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25CF-0797-420F-B01C-474E07B19F9C}">
      <dsp:nvSpPr>
        <dsp:cNvPr id="0" name=""/>
        <dsp:cNvSpPr/>
      </dsp:nvSpPr>
      <dsp:spPr>
        <a:xfrm>
          <a:off x="-363240" y="1650951"/>
          <a:ext cx="6753084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4C142-47DE-4231-BD59-C7CBD33ABE37}">
      <dsp:nvSpPr>
        <dsp:cNvPr id="0" name=""/>
        <dsp:cNvSpPr/>
      </dsp:nvSpPr>
      <dsp:spPr>
        <a:xfrm>
          <a:off x="62446" y="1967577"/>
          <a:ext cx="773975" cy="77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A276D-B168-43F2-8328-D10AB6EE8BE6}">
      <dsp:nvSpPr>
        <dsp:cNvPr id="0" name=""/>
        <dsp:cNvSpPr/>
      </dsp:nvSpPr>
      <dsp:spPr>
        <a:xfrm>
          <a:off x="1040725" y="1677378"/>
          <a:ext cx="4194151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Instructors:</a:t>
          </a:r>
        </a:p>
      </dsp:txBody>
      <dsp:txXfrm>
        <a:off x="1040725" y="1677378"/>
        <a:ext cx="4194151" cy="1407228"/>
      </dsp:txXfrm>
    </dsp:sp>
    <dsp:sp modelId="{80C561A1-1015-4E7B-A9E7-B581A2EBE713}">
      <dsp:nvSpPr>
        <dsp:cNvPr id="0" name=""/>
        <dsp:cNvSpPr/>
      </dsp:nvSpPr>
      <dsp:spPr>
        <a:xfrm>
          <a:off x="3571336" y="1650951"/>
          <a:ext cx="3544988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Emilio </a:t>
          </a:r>
          <a:r>
            <a:rPr lang="en-US" sz="2800" b="1" kern="1200" dirty="0" err="1"/>
            <a:t>Lehoucq</a:t>
          </a:r>
          <a:endParaRPr lang="en-US" sz="2800" b="1" kern="1200" dirty="0"/>
        </a:p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Ritika Giri</a:t>
          </a:r>
        </a:p>
      </dsp:txBody>
      <dsp:txXfrm>
        <a:off x="3571336" y="1650951"/>
        <a:ext cx="3544988" cy="14072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2AA84">
            <a:alpha val="68917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4154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rgbClr val="F2AA84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rgbClr val="F2AA84">
            <a:alpha val="67072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accent2">
            <a:lumMod val="40000"/>
            <a:lumOff val="60000"/>
            <a:alpha val="69121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rgbClr val="FFC000">
            <a:alpha val="68288"/>
          </a:srgb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194755"/>
          <a:ext cx="4482164" cy="7072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Done any coding before?</a:t>
          </a:r>
        </a:p>
      </dsp:txBody>
      <dsp:txXfrm>
        <a:off x="34526" y="229281"/>
        <a:ext cx="4413112" cy="638212"/>
      </dsp:txXfrm>
    </dsp:sp>
    <dsp:sp modelId="{A13EE5BD-C2E3-E249-AE11-D8DB1BBB90D8}">
      <dsp:nvSpPr>
        <dsp:cNvPr id="0" name=""/>
        <dsp:cNvSpPr/>
      </dsp:nvSpPr>
      <dsp:spPr>
        <a:xfrm>
          <a:off x="0" y="991300"/>
          <a:ext cx="4482164" cy="707264"/>
        </a:xfrm>
        <a:prstGeom prst="roundRect">
          <a:avLst/>
        </a:prstGeom>
        <a:solidFill>
          <a:schemeClr val="accent3">
            <a:hueOff val="-1680516"/>
            <a:satOff val="-9466"/>
            <a:lumOff val="349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R before?</a:t>
          </a:r>
        </a:p>
      </dsp:txBody>
      <dsp:txXfrm>
        <a:off x="34526" y="1025826"/>
        <a:ext cx="4413112" cy="638212"/>
      </dsp:txXfrm>
    </dsp:sp>
    <dsp:sp modelId="{F3EE2DA5-BAD8-8948-9D72-BC53DE6391E8}">
      <dsp:nvSpPr>
        <dsp:cNvPr id="0" name=""/>
        <dsp:cNvSpPr/>
      </dsp:nvSpPr>
      <dsp:spPr>
        <a:xfrm>
          <a:off x="0" y="1787845"/>
          <a:ext cx="4482164" cy="707264"/>
        </a:xfrm>
        <a:prstGeom prst="roundRect">
          <a:avLst/>
        </a:prstGeom>
        <a:solidFill>
          <a:schemeClr val="accent3">
            <a:hueOff val="-3361033"/>
            <a:satOff val="-18932"/>
            <a:lumOff val="698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Majored in?</a:t>
          </a:r>
        </a:p>
      </dsp:txBody>
      <dsp:txXfrm>
        <a:off x="34526" y="1822371"/>
        <a:ext cx="4413112" cy="638212"/>
      </dsp:txXfrm>
    </dsp:sp>
    <dsp:sp modelId="{2E6B7C4F-2F05-0F4B-B6E1-A4588166CFCF}">
      <dsp:nvSpPr>
        <dsp:cNvPr id="0" name=""/>
        <dsp:cNvSpPr/>
      </dsp:nvSpPr>
      <dsp:spPr>
        <a:xfrm>
          <a:off x="0" y="2584390"/>
          <a:ext cx="4482164" cy="707264"/>
        </a:xfrm>
        <a:prstGeom prst="roundRect">
          <a:avLst/>
        </a:prstGeom>
        <a:solidFill>
          <a:schemeClr val="accent3">
            <a:hueOff val="-5041549"/>
            <a:satOff val="-28398"/>
            <a:lumOff val="104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Love cats?</a:t>
          </a:r>
        </a:p>
      </dsp:txBody>
      <dsp:txXfrm>
        <a:off x="34526" y="2618916"/>
        <a:ext cx="4413112" cy="638212"/>
      </dsp:txXfrm>
    </dsp:sp>
    <dsp:sp modelId="{C6E2370E-8196-7F4E-B5C6-ABE25A546D88}">
      <dsp:nvSpPr>
        <dsp:cNvPr id="0" name=""/>
        <dsp:cNvSpPr/>
      </dsp:nvSpPr>
      <dsp:spPr>
        <a:xfrm>
          <a:off x="0" y="3380936"/>
          <a:ext cx="4482164" cy="707264"/>
        </a:xfrm>
        <a:prstGeom prst="roundRect">
          <a:avLst/>
        </a:prstGeom>
        <a:solidFill>
          <a:schemeClr val="accent3">
            <a:hueOff val="-6722065"/>
            <a:satOff val="-37864"/>
            <a:lumOff val="1396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apprehensive?</a:t>
          </a:r>
        </a:p>
      </dsp:txBody>
      <dsp:txXfrm>
        <a:off x="34526" y="3415462"/>
        <a:ext cx="4413112" cy="638212"/>
      </dsp:txXfrm>
    </dsp:sp>
    <dsp:sp modelId="{56DE7B6C-1AF3-744E-8BC5-954EA1998F2A}">
      <dsp:nvSpPr>
        <dsp:cNvPr id="0" name=""/>
        <dsp:cNvSpPr/>
      </dsp:nvSpPr>
      <dsp:spPr>
        <a:xfrm>
          <a:off x="0" y="4177481"/>
          <a:ext cx="4482164" cy="707264"/>
        </a:xfrm>
        <a:prstGeom prst="round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confident?</a:t>
          </a:r>
        </a:p>
      </dsp:txBody>
      <dsp:txXfrm>
        <a:off x="34526" y="4212007"/>
        <a:ext cx="4413112" cy="6382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90CA-50B0-5641-A2B0-F23A674BE15A}">
      <dsp:nvSpPr>
        <dsp:cNvPr id="0" name=""/>
        <dsp:cNvSpPr/>
      </dsp:nvSpPr>
      <dsp:spPr>
        <a:xfrm>
          <a:off x="622723" y="1357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Please be ready to start at 9:30am. We have a lot to cover! ⏰</a:t>
          </a:r>
        </a:p>
      </dsp:txBody>
      <dsp:txXfrm>
        <a:off x="622723" y="1357"/>
        <a:ext cx="2275465" cy="1365279"/>
      </dsp:txXfrm>
    </dsp:sp>
    <dsp:sp modelId="{128CE55E-D95B-FF4F-90B3-BD637CDAE203}">
      <dsp:nvSpPr>
        <dsp:cNvPr id="0" name=""/>
        <dsp:cNvSpPr/>
      </dsp:nvSpPr>
      <dsp:spPr>
        <a:xfrm>
          <a:off x="3125735" y="1357"/>
          <a:ext cx="2275465" cy="1365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9:30am – 12pm: morning session</a:t>
          </a:r>
        </a:p>
      </dsp:txBody>
      <dsp:txXfrm>
        <a:off x="3125735" y="1357"/>
        <a:ext cx="2275465" cy="1365279"/>
      </dsp:txXfrm>
    </dsp:sp>
    <dsp:sp modelId="{DFB0F202-EF3D-C34E-A6E6-B2E39BBAF0F3}">
      <dsp:nvSpPr>
        <dsp:cNvPr id="0" name=""/>
        <dsp:cNvSpPr/>
      </dsp:nvSpPr>
      <dsp:spPr>
        <a:xfrm>
          <a:off x="5628748" y="1357"/>
          <a:ext cx="2275465" cy="13652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12pm – 1pm: lunch and nap!</a:t>
          </a:r>
        </a:p>
      </dsp:txBody>
      <dsp:txXfrm>
        <a:off x="5628748" y="1357"/>
        <a:ext cx="2275465" cy="1365279"/>
      </dsp:txXfrm>
    </dsp:sp>
    <dsp:sp modelId="{A18F500C-A9AE-E44E-AE63-27A5ED0896CE}">
      <dsp:nvSpPr>
        <dsp:cNvPr id="0" name=""/>
        <dsp:cNvSpPr/>
      </dsp:nvSpPr>
      <dsp:spPr>
        <a:xfrm>
          <a:off x="8131760" y="1357"/>
          <a:ext cx="2275465" cy="13652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1pm – 3:30pm: afternoon session</a:t>
          </a:r>
        </a:p>
      </dsp:txBody>
      <dsp:txXfrm>
        <a:off x="8131760" y="1357"/>
        <a:ext cx="2275465" cy="1365279"/>
      </dsp:txXfrm>
    </dsp:sp>
    <dsp:sp modelId="{FD19E1D1-2C58-9D47-B398-04D85A860B55}">
      <dsp:nvSpPr>
        <dsp:cNvPr id="0" name=""/>
        <dsp:cNvSpPr/>
      </dsp:nvSpPr>
      <dsp:spPr>
        <a:xfrm>
          <a:off x="3125735" y="1594183"/>
          <a:ext cx="2275465" cy="136527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Breaks in between</a:t>
          </a:r>
        </a:p>
      </dsp:txBody>
      <dsp:txXfrm>
        <a:off x="3125735" y="1594183"/>
        <a:ext cx="2275465" cy="1365279"/>
      </dsp:txXfrm>
    </dsp:sp>
    <dsp:sp modelId="{3C9AA978-0614-8844-B9B3-40BF8B4A26FC}">
      <dsp:nvSpPr>
        <dsp:cNvPr id="0" name=""/>
        <dsp:cNvSpPr/>
      </dsp:nvSpPr>
      <dsp:spPr>
        <a:xfrm>
          <a:off x="5628748" y="1594183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have coffee! Feel free to refill your cup as needed ☕️</a:t>
          </a:r>
        </a:p>
      </dsp:txBody>
      <dsp:txXfrm>
        <a:off x="5628748" y="1594183"/>
        <a:ext cx="2275465" cy="13652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2AFF-8586-AC4E-B38E-EBA682D79373}">
      <dsp:nvSpPr>
        <dsp:cNvPr id="0" name=""/>
        <dsp:cNvSpPr/>
      </dsp:nvSpPr>
      <dsp:spPr>
        <a:xfrm>
          <a:off x="1346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concepts that you need for R</a:t>
          </a:r>
        </a:p>
      </dsp:txBody>
      <dsp:txXfrm>
        <a:off x="1346" y="1397730"/>
        <a:ext cx="5251074" cy="2206942"/>
      </dsp:txXfrm>
    </dsp:sp>
    <dsp:sp modelId="{119E3F68-9B9D-0840-9A17-E473E2591ED4}">
      <dsp:nvSpPr>
        <dsp:cNvPr id="0" name=""/>
        <dsp:cNvSpPr/>
      </dsp:nvSpPr>
      <dsp:spPr>
        <a:xfrm>
          <a:off x="2075148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6748" y="529423"/>
        <a:ext cx="780271" cy="780271"/>
      </dsp:txXfrm>
    </dsp:sp>
    <dsp:sp modelId="{75C68F2F-F020-5C44-84D2-68628C17910A}">
      <dsp:nvSpPr>
        <dsp:cNvPr id="0" name=""/>
        <dsp:cNvSpPr/>
      </dsp:nvSpPr>
      <dsp:spPr>
        <a:xfrm>
          <a:off x="1346" y="3678166"/>
          <a:ext cx="5251074" cy="72"/>
        </a:xfrm>
        <a:prstGeom prst="rect">
          <a:avLst/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EC83-F555-2141-8A72-93D17A56E7C7}">
      <dsp:nvSpPr>
        <dsp:cNvPr id="0" name=""/>
        <dsp:cNvSpPr/>
      </dsp:nvSpPr>
      <dsp:spPr>
        <a:xfrm>
          <a:off x="5778875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Getting to know R and RStudio</a:t>
          </a:r>
        </a:p>
      </dsp:txBody>
      <dsp:txXfrm>
        <a:off x="5778875" y="1397730"/>
        <a:ext cx="5251074" cy="2206942"/>
      </dsp:txXfrm>
    </dsp:sp>
    <dsp:sp modelId="{BA3B2A45-4612-6548-A522-DF54C2913D24}">
      <dsp:nvSpPr>
        <dsp:cNvPr id="0" name=""/>
        <dsp:cNvSpPr/>
      </dsp:nvSpPr>
      <dsp:spPr>
        <a:xfrm>
          <a:off x="7851330" y="367823"/>
          <a:ext cx="1103471" cy="1103471"/>
        </a:xfrm>
        <a:prstGeom prst="ellipse">
          <a:avLst/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8012930" y="529423"/>
        <a:ext cx="780271" cy="780271"/>
      </dsp:txXfrm>
    </dsp:sp>
    <dsp:sp modelId="{07961BF8-BF72-714E-B38B-07FE0D8561EC}">
      <dsp:nvSpPr>
        <dsp:cNvPr id="0" name=""/>
        <dsp:cNvSpPr/>
      </dsp:nvSpPr>
      <dsp:spPr>
        <a:xfrm>
          <a:off x="5777528" y="3678166"/>
          <a:ext cx="5251074" cy="7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noFill/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7285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A: </a:t>
          </a:r>
          <a:r>
            <a:rPr lang="en-US" sz="2700" kern="1200" dirty="0"/>
            <a:t>RStudio is a programming language</a:t>
          </a:r>
        </a:p>
      </dsp:txBody>
      <dsp:txXfrm>
        <a:off x="30071" y="102929"/>
        <a:ext cx="9934597" cy="555862"/>
      </dsp:txXfrm>
    </dsp:sp>
    <dsp:sp modelId="{B836360E-BC8D-AC46-B7BE-6562B8A72732}">
      <dsp:nvSpPr>
        <dsp:cNvPr id="0" name=""/>
        <dsp:cNvSpPr/>
      </dsp:nvSpPr>
      <dsp:spPr>
        <a:xfrm>
          <a:off x="0" y="76662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1680516"/>
                <a:satOff val="-9466"/>
                <a:lumOff val="3490"/>
                <a:alphaOff val="0"/>
                <a:tint val="98000"/>
                <a:lumMod val="110000"/>
              </a:schemeClr>
            </a:gs>
            <a:gs pos="84000">
              <a:schemeClr val="accent3">
                <a:hueOff val="-1680516"/>
                <a:satOff val="-9466"/>
                <a:lumOff val="349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B: </a:t>
          </a:r>
          <a:r>
            <a:rPr lang="en-US" sz="2700" kern="1200" dirty="0"/>
            <a:t>R and RStudio are the same program</a:t>
          </a:r>
        </a:p>
      </dsp:txBody>
      <dsp:txXfrm>
        <a:off x="30071" y="796694"/>
        <a:ext cx="9934597" cy="555862"/>
      </dsp:txXfrm>
    </dsp:sp>
    <dsp:sp modelId="{12CD2EF7-C010-B348-96E6-037E0A2FD60E}">
      <dsp:nvSpPr>
        <dsp:cNvPr id="0" name=""/>
        <dsp:cNvSpPr/>
      </dsp:nvSpPr>
      <dsp:spPr>
        <a:xfrm>
          <a:off x="0" y="146038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3361033"/>
                <a:satOff val="-18932"/>
                <a:lumOff val="6980"/>
                <a:alphaOff val="0"/>
                <a:tint val="98000"/>
                <a:lumMod val="110000"/>
              </a:schemeClr>
            </a:gs>
            <a:gs pos="84000">
              <a:schemeClr val="accent3">
                <a:hueOff val="-3361033"/>
                <a:satOff val="-18932"/>
                <a:lumOff val="698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C: </a:t>
          </a:r>
          <a:r>
            <a:rPr lang="en-US" sz="2700" kern="1200"/>
            <a:t>RStudio is an IDE</a:t>
          </a:r>
        </a:p>
      </dsp:txBody>
      <dsp:txXfrm>
        <a:off x="30071" y="1490459"/>
        <a:ext cx="9934597" cy="555862"/>
      </dsp:txXfrm>
    </dsp:sp>
    <dsp:sp modelId="{8109B17E-3696-7343-AC84-3D4F8EB04C04}">
      <dsp:nvSpPr>
        <dsp:cNvPr id="0" name=""/>
        <dsp:cNvSpPr/>
      </dsp:nvSpPr>
      <dsp:spPr>
        <a:xfrm>
          <a:off x="0" y="215415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5041549"/>
                <a:satOff val="-28398"/>
                <a:lumOff val="10471"/>
                <a:alphaOff val="0"/>
                <a:tint val="98000"/>
                <a:lumMod val="110000"/>
              </a:schemeClr>
            </a:gs>
            <a:gs pos="84000">
              <a:schemeClr val="accent3">
                <a:hueOff val="-5041549"/>
                <a:satOff val="-28398"/>
                <a:lumOff val="104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D: </a:t>
          </a:r>
          <a:r>
            <a:rPr lang="en-US" sz="2700" kern="1200"/>
            <a:t>RStudio is a GUI</a:t>
          </a:r>
        </a:p>
      </dsp:txBody>
      <dsp:txXfrm>
        <a:off x="30071" y="2184224"/>
        <a:ext cx="9934597" cy="555862"/>
      </dsp:txXfrm>
    </dsp:sp>
    <dsp:sp modelId="{5D35D7B8-2FD5-1246-A4B3-802B4D38D988}">
      <dsp:nvSpPr>
        <dsp:cNvPr id="0" name=""/>
        <dsp:cNvSpPr/>
      </dsp:nvSpPr>
      <dsp:spPr>
        <a:xfrm>
          <a:off x="0" y="284791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6722065"/>
                <a:satOff val="-37864"/>
                <a:lumOff val="13961"/>
                <a:alphaOff val="0"/>
                <a:tint val="98000"/>
                <a:lumMod val="110000"/>
              </a:schemeClr>
            </a:gs>
            <a:gs pos="84000">
              <a:schemeClr val="accent3">
                <a:hueOff val="-6722065"/>
                <a:satOff val="-37864"/>
                <a:lumOff val="139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E: </a:t>
          </a:r>
          <a:r>
            <a:rPr lang="en-US" sz="2700" kern="1200"/>
            <a:t>R automatically makes our code reproducible</a:t>
          </a:r>
        </a:p>
      </dsp:txBody>
      <dsp:txXfrm>
        <a:off x="30071" y="2877989"/>
        <a:ext cx="9934597" cy="555862"/>
      </dsp:txXfrm>
    </dsp:sp>
    <dsp:sp modelId="{71E65F76-A4DF-2141-A18C-76D0B5413511}">
      <dsp:nvSpPr>
        <dsp:cNvPr id="0" name=""/>
        <dsp:cNvSpPr/>
      </dsp:nvSpPr>
      <dsp:spPr>
        <a:xfrm>
          <a:off x="0" y="354168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8402582"/>
                <a:satOff val="-47330"/>
                <a:lumOff val="17451"/>
                <a:alphaOff val="0"/>
                <a:tint val="98000"/>
                <a:lumMod val="110000"/>
              </a:schemeClr>
            </a:gs>
            <a:gs pos="84000">
              <a:schemeClr val="accent3">
                <a:hueOff val="-8402582"/>
                <a:satOff val="-47330"/>
                <a:lumOff val="1745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F: </a:t>
          </a:r>
          <a:r>
            <a:rPr lang="en-US" sz="2700" kern="1200" dirty="0"/>
            <a:t>All R commands have to run through the R console</a:t>
          </a:r>
        </a:p>
      </dsp:txBody>
      <dsp:txXfrm>
        <a:off x="30071" y="3571754"/>
        <a:ext cx="9934597" cy="5558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E8F8E-AD33-4845-83D7-9EA0D6CC3622}">
      <dsp:nvSpPr>
        <dsp:cNvPr id="0" name=""/>
        <dsp:cNvSpPr/>
      </dsp:nvSpPr>
      <dsp:spPr>
        <a:xfrm>
          <a:off x="3156" y="328926"/>
          <a:ext cx="2504053" cy="1502432"/>
        </a:xfrm>
        <a:prstGeom prst="rect">
          <a:avLst/>
        </a:prstGeom>
        <a:solidFill>
          <a:schemeClr val="accent3">
            <a:lumMod val="60000"/>
            <a:lumOff val="40000"/>
            <a:alpha val="63935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Terminology</a:t>
          </a:r>
        </a:p>
      </dsp:txBody>
      <dsp:txXfrm>
        <a:off x="3156" y="328926"/>
        <a:ext cx="2504053" cy="1502432"/>
      </dsp:txXfrm>
    </dsp:sp>
    <dsp:sp modelId="{87E581D5-AEEF-F447-8CF7-BFBADB4044AA}">
      <dsp:nvSpPr>
        <dsp:cNvPr id="0" name=""/>
        <dsp:cNvSpPr/>
      </dsp:nvSpPr>
      <dsp:spPr>
        <a:xfrm>
          <a:off x="2757615" y="328926"/>
          <a:ext cx="2504053" cy="1502432"/>
        </a:xfrm>
        <a:prstGeom prst="rect">
          <a:avLst/>
        </a:prstGeom>
        <a:solidFill>
          <a:srgbClr val="FFD900"/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>
              <a:solidFill>
                <a:schemeClr val="tx1"/>
              </a:solidFill>
            </a:rPr>
            <a:t>Data Types</a:t>
          </a:r>
        </a:p>
      </dsp:txBody>
      <dsp:txXfrm>
        <a:off x="2757615" y="328926"/>
        <a:ext cx="2504053" cy="1502432"/>
      </dsp:txXfrm>
    </dsp:sp>
    <dsp:sp modelId="{5EEFFDC8-4D13-354F-9752-3FD9A710ABEF}">
      <dsp:nvSpPr>
        <dsp:cNvPr id="0" name=""/>
        <dsp:cNvSpPr/>
      </dsp:nvSpPr>
      <dsp:spPr>
        <a:xfrm>
          <a:off x="5512074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Variables</a:t>
          </a:r>
        </a:p>
      </dsp:txBody>
      <dsp:txXfrm>
        <a:off x="5512074" y="328926"/>
        <a:ext cx="2504053" cy="1502432"/>
      </dsp:txXfrm>
    </dsp:sp>
    <dsp:sp modelId="{978C8AF7-346C-4A48-8A03-2E448A76706E}">
      <dsp:nvSpPr>
        <dsp:cNvPr id="0" name=""/>
        <dsp:cNvSpPr/>
      </dsp:nvSpPr>
      <dsp:spPr>
        <a:xfrm>
          <a:off x="8266533" y="328926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Vectors</a:t>
          </a:r>
        </a:p>
      </dsp:txBody>
      <dsp:txXfrm>
        <a:off x="8266533" y="328926"/>
        <a:ext cx="2504053" cy="1502432"/>
      </dsp:txXfrm>
    </dsp:sp>
    <dsp:sp modelId="{C969A57B-AC19-5A41-B8A9-E1D9C7B1AEE3}">
      <dsp:nvSpPr>
        <dsp:cNvPr id="0" name=""/>
        <dsp:cNvSpPr/>
      </dsp:nvSpPr>
      <dsp:spPr>
        <a:xfrm>
          <a:off x="1380385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Functions</a:t>
          </a:r>
        </a:p>
      </dsp:txBody>
      <dsp:txXfrm>
        <a:off x="1380385" y="2081763"/>
        <a:ext cx="2504053" cy="1502432"/>
      </dsp:txXfrm>
    </dsp:sp>
    <dsp:sp modelId="{153CDA2A-7592-F744-BBFF-985C590C0748}">
      <dsp:nvSpPr>
        <dsp:cNvPr id="0" name=""/>
        <dsp:cNvSpPr/>
      </dsp:nvSpPr>
      <dsp:spPr>
        <a:xfrm>
          <a:off x="4134844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File systems</a:t>
          </a:r>
        </a:p>
      </dsp:txBody>
      <dsp:txXfrm>
        <a:off x="4134844" y="2081763"/>
        <a:ext cx="2504053" cy="1502432"/>
      </dsp:txXfrm>
    </dsp:sp>
    <dsp:sp modelId="{D6A7B1F8-7B52-3C46-B15D-820FBAA33943}">
      <dsp:nvSpPr>
        <dsp:cNvPr id="0" name=""/>
        <dsp:cNvSpPr/>
      </dsp:nvSpPr>
      <dsp:spPr>
        <a:xfrm>
          <a:off x="6889303" y="2081763"/>
          <a:ext cx="2504053" cy="15024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 Frames</a:t>
          </a:r>
        </a:p>
      </dsp:txBody>
      <dsp:txXfrm>
        <a:off x="6889303" y="2081763"/>
        <a:ext cx="2504053" cy="15024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2">
            <a:hueOff val="238347"/>
            <a:satOff val="1383"/>
            <a:lumOff val="13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2">
            <a:hueOff val="476694"/>
            <a:satOff val="2765"/>
            <a:lumOff val="27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2">
            <a:hueOff val="715041"/>
            <a:satOff val="4148"/>
            <a:lumOff val="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2">
            <a:hueOff val="953388"/>
            <a:satOff val="5530"/>
            <a:lumOff val="54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1CD5-9CE3-AC48-A8D5-794957601F3A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268F9-D4CC-3846-A808-FBA8BD95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4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a few math commands on the R console to show what it’s doing:</a:t>
            </a:r>
          </a:p>
          <a:p>
            <a:r>
              <a:rPr lang="en-US" dirty="0"/>
              <a:t>2 + 2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9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2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layout – describe in demo on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94BE2-5B92-4BA9-E22D-D5BFE0EC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81D46-0642-31D1-BE84-E0F4B800D6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D26A86-9B0C-6763-267A-9C4BB7D98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A03EF-B45C-3B08-A39E-75A9E750B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95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24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4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9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44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9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78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34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19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34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0088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401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84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848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82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44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27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69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467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530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81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290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76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115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73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5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99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93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9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5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7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3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42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98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1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99841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112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101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used for analysis – but suffer from a big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40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73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48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9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79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24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7F1D1-027A-C45B-5FB2-2B630BF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3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4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jpg"/><Relationship Id="rId3" Type="http://schemas.openxmlformats.org/officeDocument/2006/relationships/hyperlink" Target="https://sites.northwestern.edu/researchcomputing/resources/r-and-rstudio/" TargetMode="External"/><Relationship Id="rId7" Type="http://schemas.openxmlformats.org/officeDocument/2006/relationships/hyperlink" Target="http://major.io/2014/08/08/use-gist-gem-github-enterprise-github-com" TargetMode="External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pngimg.com/download/5155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pngimg.com/download/93941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freepngimg.com/png/70298-management-business-icons-consultant-company-social-marketing" TargetMode="External"/><Relationship Id="rId14" Type="http://schemas.openxmlformats.org/officeDocument/2006/relationships/hyperlink" Target="http://superawesomevectors.deviantart.com/art/Flat-Coffee-Cup-Icon-69063427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0_54843E36.xml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fewire.com/unzip-files-windows-11-842583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rstudio.com/2020/05/27/rstudio-1-3-release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ngall.com/scroll-png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748-dexters-laboratory-clipar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www.rawpixel.com/search/cartoon%20cat" TargetMode="External"/><Relationship Id="rId9" Type="http://schemas.microsoft.com/office/2007/relationships/diagramDrawing" Target="../diagrams/drawing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16473C-C969-E704-6FB8-80BA8DA74037}"/>
              </a:ext>
            </a:extLst>
          </p:cNvPr>
          <p:cNvSpPr/>
          <p:nvPr/>
        </p:nvSpPr>
        <p:spPr>
          <a:xfrm>
            <a:off x="0" y="3692963"/>
            <a:ext cx="12192000" cy="3165037"/>
          </a:xfrm>
          <a:prstGeom prst="rect">
            <a:avLst/>
          </a:prstGeom>
          <a:solidFill>
            <a:srgbClr val="FFC000">
              <a:alpha val="21067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4CFA7-23CB-36F0-6B54-6F3FF5144621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D085E-6B24-CC4B-E40E-98660253C51D}"/>
              </a:ext>
            </a:extLst>
          </p:cNvPr>
          <p:cNvSpPr txBox="1">
            <a:spLocks/>
          </p:cNvSpPr>
          <p:nvPr/>
        </p:nvSpPr>
        <p:spPr>
          <a:xfrm>
            <a:off x="0" y="414743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Fundamentals Bootcamp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0D5C3-A59F-9836-C07C-AA3A2430FF8D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500" dirty="0">
              <a:solidFill>
                <a:schemeClr val="bg1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E425C-7F88-8E08-FCFA-4A777CD7CA01}"/>
              </a:ext>
            </a:extLst>
          </p:cNvPr>
          <p:cNvSpPr txBox="1"/>
          <p:nvPr/>
        </p:nvSpPr>
        <p:spPr>
          <a:xfrm>
            <a:off x="1382463" y="1868090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937C6BFC-2983-EEFA-7FF5-FACAAF255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5821" y="2025297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E43DEA7-7CC5-2043-CD26-2FD4DB959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3394" y="2765020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211AC-2AF4-BC21-893A-AB3DA88B321E}"/>
              </a:ext>
            </a:extLst>
          </p:cNvPr>
          <p:cNvSpPr txBox="1"/>
          <p:nvPr/>
        </p:nvSpPr>
        <p:spPr>
          <a:xfrm>
            <a:off x="1476158" y="2860037"/>
            <a:ext cx="86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nuitrcs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/R-fundamentals-summer-workshop</a:t>
            </a:r>
            <a:endParaRPr lang="en-US" sz="16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8597B-5505-9F8D-74D0-D6885411599D}"/>
              </a:ext>
            </a:extLst>
          </p:cNvPr>
          <p:cNvSpPr txBox="1"/>
          <p:nvPr/>
        </p:nvSpPr>
        <p:spPr>
          <a:xfrm>
            <a:off x="1317891" y="4718372"/>
            <a:ext cx="805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Get 1-1 help from us!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rcdsconsult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26E80-6E95-BDD5-ECFE-9F484823E9D1}"/>
              </a:ext>
            </a:extLst>
          </p:cNvPr>
          <p:cNvSpPr txBox="1"/>
          <p:nvPr/>
        </p:nvSpPr>
        <p:spPr>
          <a:xfrm>
            <a:off x="1308132" y="5391056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Bring Your Own Data (BYOD) working groups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byod_groups</a:t>
            </a:r>
            <a:r>
              <a:rPr lang="en-US" sz="2000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 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15" name="Picture 14" descr="A handshake in a circle&#10;&#10;Description automatically generated">
            <a:extLst>
              <a:ext uri="{FF2B5EF4-FFF2-40B4-BE49-F238E27FC236}">
                <a16:creationId xmlns:a16="http://schemas.microsoft.com/office/drawing/2014/main" id="{E92A43B5-4607-64AE-3FCF-8B2A7FAAA8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38793" y="5969357"/>
            <a:ext cx="670222" cy="629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35712C-30EF-D890-3934-721E5640D642}"/>
              </a:ext>
            </a:extLst>
          </p:cNvPr>
          <p:cNvSpPr txBox="1"/>
          <p:nvPr/>
        </p:nvSpPr>
        <p:spPr>
          <a:xfrm>
            <a:off x="1274555" y="6026888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 Project Support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collaborative_project_support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D09054-DC2C-F6FB-8CDF-979EB226A3BB}"/>
              </a:ext>
            </a:extLst>
          </p:cNvPr>
          <p:cNvGrpSpPr/>
          <p:nvPr/>
        </p:nvGrpSpPr>
        <p:grpSpPr>
          <a:xfrm>
            <a:off x="542265" y="5321982"/>
            <a:ext cx="666750" cy="629473"/>
            <a:chOff x="3947026" y="3604972"/>
            <a:chExt cx="666750" cy="629473"/>
          </a:xfrm>
        </p:grpSpPr>
        <p:pic>
          <p:nvPicPr>
            <p:cNvPr id="18" name="Picture 2" descr="Group - Free people icons">
              <a:extLst>
                <a:ext uri="{FF2B5EF4-FFF2-40B4-BE49-F238E27FC236}">
                  <a16:creationId xmlns:a16="http://schemas.microsoft.com/office/drawing/2014/main" id="{5B8EE18E-FB9D-0C87-F965-969A5D5D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901" y="3665209"/>
              <a:ext cx="509000" cy="50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B4971F-2C63-5CC5-EF2D-AEEB871A399A}"/>
                </a:ext>
              </a:extLst>
            </p:cNvPr>
            <p:cNvSpPr/>
            <p:nvPr/>
          </p:nvSpPr>
          <p:spPr>
            <a:xfrm>
              <a:off x="3947026" y="3604972"/>
              <a:ext cx="666750" cy="629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9FBFC-DE85-CC31-CE21-86FCEF543636}"/>
              </a:ext>
            </a:extLst>
          </p:cNvPr>
          <p:cNvGrpSpPr/>
          <p:nvPr/>
        </p:nvGrpSpPr>
        <p:grpSpPr>
          <a:xfrm>
            <a:off x="542265" y="4667371"/>
            <a:ext cx="666750" cy="629473"/>
            <a:chOff x="5001868" y="3095176"/>
            <a:chExt cx="666750" cy="629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4259B2-00BB-D717-3F86-CBC319F736BA}"/>
                </a:ext>
              </a:extLst>
            </p:cNvPr>
            <p:cNvSpPr/>
            <p:nvPr/>
          </p:nvSpPr>
          <p:spPr>
            <a:xfrm>
              <a:off x="5001868" y="3095176"/>
              <a:ext cx="666750" cy="6294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Lights On with solid fill">
              <a:extLst>
                <a:ext uri="{FF2B5EF4-FFF2-40B4-BE49-F238E27FC236}">
                  <a16:creationId xmlns:a16="http://schemas.microsoft.com/office/drawing/2014/main" id="{D006F146-D753-A618-17D3-2549AA3C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67408" y="3137699"/>
              <a:ext cx="557874" cy="5578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863CE8-0506-207F-2B76-DD644A0658FB}"/>
              </a:ext>
            </a:extLst>
          </p:cNvPr>
          <p:cNvSpPr txBox="1"/>
          <p:nvPr/>
        </p:nvSpPr>
        <p:spPr>
          <a:xfrm>
            <a:off x="484605" y="3915336"/>
            <a:ext cx="11391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Get help from Northwestern IT Research Computing and Data Services!</a:t>
            </a:r>
          </a:p>
        </p:txBody>
      </p:sp>
      <p:pic>
        <p:nvPicPr>
          <p:cNvPr id="21" name="Picture 20" descr="A yellow circle with a white cup with steam coming out of it&#10;&#10;Description automatically generated">
            <a:extLst>
              <a:ext uri="{FF2B5EF4-FFF2-40B4-BE49-F238E27FC236}">
                <a16:creationId xmlns:a16="http://schemas.microsoft.com/office/drawing/2014/main" id="{BDAD02BF-08ED-296C-D897-7A0DB5C82A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568184" y="2364188"/>
            <a:ext cx="1110488" cy="78567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D0A483-95A0-2450-262C-7DE3E95A5432}"/>
              </a:ext>
            </a:extLst>
          </p:cNvPr>
          <p:cNvSpPr/>
          <p:nvPr/>
        </p:nvSpPr>
        <p:spPr>
          <a:xfrm>
            <a:off x="8628071" y="1649387"/>
            <a:ext cx="3415168" cy="1488189"/>
          </a:xfrm>
          <a:prstGeom prst="roundRect">
            <a:avLst/>
          </a:prstGeom>
          <a:solidFill>
            <a:srgbClr val="F2AA84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B7D5-80F0-6FF8-C513-6F7E1C936970}"/>
              </a:ext>
            </a:extLst>
          </p:cNvPr>
          <p:cNvSpPr txBox="1"/>
          <p:nvPr/>
        </p:nvSpPr>
        <p:spPr>
          <a:xfrm>
            <a:off x="9436623" y="1869313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We start at 9:35am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A428C-4D94-9800-AA2C-C679EF810222}"/>
              </a:ext>
            </a:extLst>
          </p:cNvPr>
          <p:cNvSpPr txBox="1"/>
          <p:nvPr/>
        </p:nvSpPr>
        <p:spPr>
          <a:xfrm>
            <a:off x="9492587" y="2526608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Coffee available!</a:t>
            </a:r>
          </a:p>
        </p:txBody>
      </p:sp>
      <p:pic>
        <p:nvPicPr>
          <p:cNvPr id="13" name="Picture 12" descr="A red and white alarm clock&#10;&#10;Description automatically generated">
            <a:extLst>
              <a:ext uri="{FF2B5EF4-FFF2-40B4-BE49-F238E27FC236}">
                <a16:creationId xmlns:a16="http://schemas.microsoft.com/office/drawing/2014/main" id="{DCA4269B-8E56-6C23-1EF9-2301B46247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810234" y="1817295"/>
            <a:ext cx="626389" cy="54749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DC89FB-B68A-A9B6-A1D4-D101B0C6A947}"/>
              </a:ext>
            </a:extLst>
          </p:cNvPr>
          <p:cNvSpPr/>
          <p:nvPr/>
        </p:nvSpPr>
        <p:spPr>
          <a:xfrm>
            <a:off x="538793" y="5966082"/>
            <a:ext cx="666750" cy="62947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53C-AD6F-519C-2523-598C72A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9" y="1006561"/>
            <a:ext cx="11029616" cy="5920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Think before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D382-EB37-0F80-E2CA-02ED443F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3999"/>
            <a:ext cx="9601200" cy="41721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83540" indent="-383540"/>
            <a:r>
              <a:rPr lang="en-US" sz="2800" dirty="0"/>
              <a:t>During the exercises, you'll have the inclination to start coding immediately... but wait!</a:t>
            </a:r>
          </a:p>
          <a:p>
            <a:pPr marL="383540" indent="-383540"/>
            <a:r>
              <a:rPr lang="en-US" sz="2800" dirty="0"/>
              <a:t>Before coding, think about the problem and...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Define the task that you're trying to accomplish</a:t>
            </a:r>
          </a:p>
          <a:p>
            <a:pPr lvl="2" indent="-383540">
              <a:buFont typeface="Wingdings" panose="020B0503020102020204" pitchFamily="34" charset="0"/>
              <a:buChar char="§"/>
            </a:pPr>
            <a:r>
              <a:rPr lang="en-US" sz="2800" dirty="0"/>
              <a:t>Identify the input and the output</a:t>
            </a:r>
            <a:endParaRPr lang="en-US" sz="2800" i="0" dirty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Break the task into subtasks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Order the subtasks logically</a:t>
            </a:r>
          </a:p>
          <a:p>
            <a:pPr marL="246460" lvl="1" indent="0">
              <a:buNone/>
            </a:pPr>
            <a:endParaRPr lang="en-US" sz="2800" dirty="0"/>
          </a:p>
          <a:p>
            <a:pPr marL="246460" lvl="1" indent="0">
              <a:buNone/>
            </a:pPr>
            <a:r>
              <a:rPr lang="en-US" sz="2800" dirty="0"/>
              <a:t>You can even use a good, old piece of paper!</a:t>
            </a:r>
            <a:endParaRPr lang="en-US" sz="2800" i="0" dirty="0"/>
          </a:p>
        </p:txBody>
      </p:sp>
      <p:pic>
        <p:nvPicPr>
          <p:cNvPr id="2052" name="Picture 4" descr="Cartoon cute white cat thinking vector. 7486369 Vector Art at Vecteezy">
            <a:extLst>
              <a:ext uri="{FF2B5EF4-FFF2-40B4-BE49-F238E27FC236}">
                <a16:creationId xmlns:a16="http://schemas.microsoft.com/office/drawing/2014/main" id="{47A9E6B3-964C-9331-AADA-0ED2ECFF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3488354"/>
            <a:ext cx="3060033" cy="3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06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AN ABSOLUTE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188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335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14E0-246F-E283-6BB0-40873AB49CE9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21966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7A4C-BC57-9A22-572B-4709C389903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B88B-F10C-0D95-BDF7-1CFA0DAF42BF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F71C-1A6B-82F9-6BEB-E952C2190BB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6F5396-BC28-1DAB-7A9D-A2C4FD4A6D05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9394E9-FC5A-B85B-AB52-A48E036444DC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-600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7A93D-686C-C4F8-AF89-40E2AAA9CD9D}"/>
              </a:ext>
            </a:extLst>
          </p:cNvPr>
          <p:cNvSpPr txBox="1"/>
          <p:nvPr/>
        </p:nvSpPr>
        <p:spPr>
          <a:xfrm>
            <a:off x="902564" y="593854"/>
            <a:ext cx="1166355" cy="461665"/>
          </a:xfrm>
          <a:prstGeom prst="rect">
            <a:avLst/>
          </a:prstGeom>
          <a:solidFill>
            <a:srgbClr val="92D050">
              <a:alpha val="7399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108700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Absolute Paths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1"/>
            <a:ext cx="11601200" cy="8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7574A-2688-F112-8F3E-DE0EE31C188B}"/>
              </a:ext>
            </a:extLst>
          </p:cNvPr>
          <p:cNvSpPr txBox="1"/>
          <p:nvPr/>
        </p:nvSpPr>
        <p:spPr>
          <a:xfrm>
            <a:off x="714692" y="4495860"/>
            <a:ext cx="109815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 is not able to understand normal windows paths correctly because the "\" has special meaning - it is used as escape character to give following characters special meaning (\n for newline, \t for tab, \r for carriage return,)</a:t>
            </a:r>
          </a:p>
          <a:p>
            <a:endParaRPr lang="en-US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For windows OS: 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eplace the "\" with "/"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, or</a:t>
            </a:r>
          </a:p>
          <a:p>
            <a:pPr marL="342900" indent="-342900"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Replace the "\" with "\\" </a:t>
            </a:r>
            <a:r>
              <a:rPr lang="en-US" dirty="0">
                <a:solidFill>
                  <a:srgbClr val="000000"/>
                </a:solidFill>
                <a:latin typeface="Aptos" panose="020B0004020202020204" pitchFamily="34" charset="0"/>
              </a:rPr>
              <a:t>,  - an additional escape character escapes the special meaning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0-6821-1688-B758-B43F4BD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551D-8F1E-6474-BBEA-6282A0A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07359"/>
            <a:ext cx="6176776" cy="42637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Every programmer needs help. As you code, these will be your best friends: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Documentation – </a:t>
            </a:r>
            <a:r>
              <a:rPr lang="en-US" sz="2400" b="1" i="1" dirty="0">
                <a:solidFill>
                  <a:srgbClr val="0070C0"/>
                </a:solidFill>
              </a:rPr>
              <a:t>R help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Stackoverflow.com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Github.com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en-US" sz="2400" i="0" dirty="0">
                <a:latin typeface="Arial"/>
                <a:cs typeface="Arial"/>
              </a:rPr>
              <a:t>Google</a:t>
            </a:r>
            <a:endParaRPr lang="en-US" sz="24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LLMs (Microsoft Bing/Copilot, ChatGPT, Google Gemini)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Your colleagues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Our free consult service: </a:t>
            </a:r>
            <a:r>
              <a:rPr lang="en-US" sz="2400" i="0" dirty="0">
                <a:highlight>
                  <a:srgbClr val="00FF00"/>
                </a:highlight>
              </a:rPr>
              <a:t>bit.ly/</a:t>
            </a:r>
            <a:r>
              <a:rPr lang="en-US" sz="2400" i="0" dirty="0" err="1">
                <a:highlight>
                  <a:srgbClr val="00FF00"/>
                </a:highlight>
              </a:rPr>
              <a:t>rcdsconsult</a:t>
            </a:r>
            <a:endParaRPr lang="en-US" sz="2400" i="0" dirty="0">
              <a:highlight>
                <a:srgbClr val="00FF00"/>
              </a:highlight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773C-2C29-E04C-0B3E-A879600844AA}"/>
              </a:ext>
            </a:extLst>
          </p:cNvPr>
          <p:cNvSpPr txBox="1"/>
          <p:nvPr/>
        </p:nvSpPr>
        <p:spPr>
          <a:xfrm>
            <a:off x="5179996" y="88309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Help!</a:t>
            </a:r>
          </a:p>
        </p:txBody>
      </p:sp>
      <p:pic>
        <p:nvPicPr>
          <p:cNvPr id="3074" name="Picture 2" descr="Cat Reading a Book Graphic by NESMLY · Creative Fabrica">
            <a:extLst>
              <a:ext uri="{FF2B5EF4-FFF2-40B4-BE49-F238E27FC236}">
                <a16:creationId xmlns:a16="http://schemas.microsoft.com/office/drawing/2014/main" id="{420D998D-6CDA-3C91-7072-E66B964D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1346"/>
            <a:ext cx="4878736" cy="3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779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home directory is a personal directory assigned to a user. 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2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root directory is the starting point of the whole computer, while the home directory is specific to a user.</a:t>
            </a:r>
          </a:p>
        </p:txBody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-2573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40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40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-4496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>
            <a:cxnSpLocks/>
          </p:cNvCxnSpPr>
          <p:nvPr/>
        </p:nvCxnSpPr>
        <p:spPr>
          <a:xfrm>
            <a:off x="1036966" y="367346"/>
            <a:ext cx="3588194" cy="312131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932245" y="1730659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 system associated with a running process or program (aka "</a:t>
            </a:r>
            <a:r>
              <a:rPr lang="en" dirty="0">
                <a:solidFill>
                  <a:schemeClr val="tx1"/>
                </a:solidFill>
                <a:highlight>
                  <a:srgbClr val="FFFF00"/>
                </a:highlight>
                <a:latin typeface="+mn-lt"/>
              </a:rPr>
              <a:t>where you're working from</a:t>
            </a:r>
            <a:r>
              <a:rPr lang="en" dirty="0">
                <a:solidFill>
                  <a:schemeClr val="tx1"/>
                </a:solidFill>
                <a:latin typeface="+mn-lt"/>
              </a:rPr>
              <a:t>")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Uses </a:t>
            </a:r>
            <a:r>
              <a:rPr lang="en" b="1" i="1" dirty="0">
                <a:solidFill>
                  <a:srgbClr val="00B0F0"/>
                </a:solidFill>
                <a:latin typeface="+mn-lt"/>
              </a:rPr>
              <a:t>Relative Relative Relative File Paths</a:t>
            </a:r>
            <a:endParaRPr b="1" i="1" dirty="0">
              <a:solidFill>
                <a:srgbClr val="00B0F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0418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EXAMPLE OF A RELATIVE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2578100"/>
            <a:ext cx="10227733" cy="3368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Remember our absolute path: Earth </a:t>
            </a: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North America  United States  Illinois  Evanston  Tech Drive  2233 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sym typeface="Wingdings" pitchFamily="2" charset="2"/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The relative path (relative to Illinois) would be: Evanston  Tech Drive  2233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454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-5670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3435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93083-DB53-786E-804A-640E2D96DC56}"/>
              </a:ext>
            </a:extLst>
          </p:cNvPr>
          <p:cNvSpPr txBox="1"/>
          <p:nvPr/>
        </p:nvSpPr>
        <p:spPr>
          <a:xfrm>
            <a:off x="2899209" y="3321471"/>
            <a:ext cx="6393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latin typeface="+mj-lt"/>
              </a:rPr>
              <a:t>Let’s start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017FE-56E2-B003-864F-B3F7033CB278}"/>
              </a:ext>
            </a:extLst>
          </p:cNvPr>
          <p:cNvSpPr txBox="1"/>
          <p:nvPr/>
        </p:nvSpPr>
        <p:spPr>
          <a:xfrm>
            <a:off x="2531064" y="1397483"/>
            <a:ext cx="698058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Double click on the 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.</a:t>
            </a:r>
            <a:r>
              <a:rPr lang="en-US" sz="4000" b="1" dirty="0" err="1">
                <a:solidFill>
                  <a:srgbClr val="00B050"/>
                </a:solidFill>
                <a:latin typeface="+mj-lt"/>
              </a:rPr>
              <a:t>RProj</a:t>
            </a:r>
            <a:r>
              <a:rPr lang="en-US" sz="4000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file to open the project in RStudio</a:t>
            </a:r>
          </a:p>
        </p:txBody>
      </p:sp>
    </p:spTree>
    <p:extLst>
      <p:ext uri="{BB962C8B-B14F-4D97-AF65-F5344CB8AC3E}">
        <p14:creationId xmlns:p14="http://schemas.microsoft.com/office/powerpoint/2010/main" val="397841054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9868-9F4D-27E4-A0D6-E0DBF11C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7" y="593367"/>
            <a:ext cx="10680443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find paths in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0908-A888-898F-37A4-B72EFFEE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868" y="1886588"/>
            <a:ext cx="10680443" cy="4555200"/>
          </a:xfrm>
        </p:spPr>
        <p:txBody>
          <a:bodyPr/>
          <a:lstStyle/>
          <a:p>
            <a:pPr marL="608965" indent="-456565"/>
            <a:r>
              <a:rPr lang="en-US" sz="2800" b="1" dirty="0"/>
              <a:t>Mac:</a:t>
            </a:r>
          </a:p>
          <a:p>
            <a:pPr marL="1218565" lvl="1" indent="-422910"/>
            <a:r>
              <a:rPr lang="en-US" sz="2800" i="0" dirty="0"/>
              <a:t>Right click on a file &gt; Get info ("Where")</a:t>
            </a:r>
          </a:p>
          <a:p>
            <a:pPr marL="795655" lvl="1" indent="0">
              <a:buNone/>
            </a:pPr>
            <a:endParaRPr lang="en-US" sz="2800" i="0" dirty="0"/>
          </a:p>
          <a:p>
            <a:pPr marL="608965" indent="-456565"/>
            <a:r>
              <a:rPr lang="en-US" sz="2800" b="1" dirty="0"/>
              <a:t>Windows:</a:t>
            </a:r>
          </a:p>
          <a:p>
            <a:pPr marL="1218565" lvl="1" indent="-422910"/>
            <a:r>
              <a:rPr lang="en-US" sz="2800" i="0" dirty="0"/>
              <a:t>Right click on a file &gt; Properties ("Location")</a:t>
            </a:r>
          </a:p>
          <a:p>
            <a:pPr marL="1218565" lvl="1" indent="-422910"/>
            <a:r>
              <a:rPr lang="en-US" sz="2800" i="0" dirty="0"/>
              <a:t>Or clicking in the box that contains the file name (above the list of files inside the folder)</a:t>
            </a:r>
          </a:p>
        </p:txBody>
      </p:sp>
    </p:spTree>
    <p:extLst>
      <p:ext uri="{BB962C8B-B14F-4D97-AF65-F5344CB8AC3E}">
        <p14:creationId xmlns:p14="http://schemas.microsoft.com/office/powerpoint/2010/main" val="42147673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But what is the Working Directory for 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 of the user (~)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</a:p>
          <a:p>
            <a:pPr marL="152396" indent="0"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>
                <a:solidFill>
                  <a:schemeClr val="tx1"/>
                </a:solidFill>
              </a:rPr>
              <a:t>Let’s go to R for a minute to see how to do this…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ctangle 97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86" name="Rectangle 985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4" name="Picture 973" descr="Fork in rural forest road">
            <a:extLst>
              <a:ext uri="{FF2B5EF4-FFF2-40B4-BE49-F238E27FC236}">
                <a16:creationId xmlns:a16="http://schemas.microsoft.com/office/drawing/2014/main" id="{5E2D1E1A-A2E1-42BE-D16F-456DD780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88" name="Group 987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</a:rPr>
              <a:t>Why not just use absolute paths?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Store Project Files Together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script5.R</a:t>
            </a:r>
          </a:p>
        </p:txBody>
      </p:sp>
    </p:spTree>
    <p:extLst>
      <p:ext uri="{BB962C8B-B14F-4D97-AF65-F5344CB8AC3E}">
        <p14:creationId xmlns:p14="http://schemas.microsoft.com/office/powerpoint/2010/main" val="38396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Working with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Reading, opening</a:t>
            </a:r>
          </a:p>
          <a:p>
            <a:pPr algn="r"/>
            <a:r>
              <a:rPr lang="en-US" sz="2000" dirty="0"/>
              <a:t>Writing, saving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5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" dirty="0" err="1">
                <a:solidFill>
                  <a:schemeClr val="tx1"/>
                </a:solidFill>
              </a:rPr>
              <a:t>ome</a:t>
            </a:r>
            <a:r>
              <a:rPr lang="en" dirty="0">
                <a:solidFill>
                  <a:schemeClr val="tx1"/>
                </a:solidFill>
              </a:rPr>
              <a:t> types of files that you can use within </a:t>
            </a:r>
            <a:r>
              <a:rPr lang="en" dirty="0" err="1">
                <a:solidFill>
                  <a:schemeClr val="tx1"/>
                </a:solidFill>
              </a:rPr>
              <a:t>rstudio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Popular file formats used by researchers and R coders:</a:t>
            </a:r>
          </a:p>
          <a:p>
            <a:pPr marL="457200" indent="-457200"/>
            <a:r>
              <a:rPr lang="en-US" sz="2800" dirty="0"/>
              <a:t>R script (.R)</a:t>
            </a:r>
          </a:p>
          <a:p>
            <a:pPr marL="457200" indent="-457200"/>
            <a:r>
              <a:rPr lang="en-US" sz="2800" dirty="0"/>
              <a:t>R Markdown (.</a:t>
            </a:r>
            <a:r>
              <a:rPr lang="en-US" sz="2800" dirty="0" err="1"/>
              <a:t>Rmd</a:t>
            </a:r>
            <a:r>
              <a:rPr lang="en-US" sz="2800" dirty="0"/>
              <a:t>)</a:t>
            </a:r>
          </a:p>
          <a:p>
            <a:pPr marL="457200" indent="-457200"/>
            <a:r>
              <a:rPr lang="en-US" sz="2800" dirty="0"/>
              <a:t>Quarto Markdown (.</a:t>
            </a:r>
            <a:r>
              <a:rPr lang="en-US" sz="2800" dirty="0" err="1"/>
              <a:t>qmd</a:t>
            </a:r>
            <a:r>
              <a:rPr lang="en-US" sz="2800" dirty="0"/>
              <a:t>)</a:t>
            </a:r>
            <a:endParaRPr sz="2800" dirty="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Markdown/QuaRTo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Back to RStudio...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0" r="13867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4847046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443171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826915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076690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frames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Rectangles of data</a:t>
            </a:r>
          </a:p>
          <a:p>
            <a:pPr algn="r"/>
            <a:r>
              <a:rPr lang="en-US" sz="2000" dirty="0"/>
              <a:t>Rows</a:t>
            </a:r>
          </a:p>
          <a:p>
            <a:pPr algn="r"/>
            <a:r>
              <a:rPr lang="en-US" sz="2000" dirty="0"/>
              <a:t>Columns</a:t>
            </a:r>
          </a:p>
          <a:p>
            <a:pPr algn="r"/>
            <a:r>
              <a:rPr lang="en-US" sz="2000" dirty="0"/>
              <a:t>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633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Rectangles of Data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1064" name="Google Shape;1064;p59"/>
          <p:cNvPicPr preferRelativeResize="0"/>
          <p:nvPr/>
        </p:nvPicPr>
        <p:blipFill rotWithShape="1">
          <a:blip r:embed="rId3">
            <a:alphaModFix/>
          </a:blip>
          <a:srcRect b="18895"/>
          <a:stretch/>
        </p:blipFill>
        <p:spPr>
          <a:xfrm>
            <a:off x="1217961" y="2174538"/>
            <a:ext cx="10267795" cy="26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513EF-B58D-9DBD-0E0F-A91EEEBE8437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View(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49C86-1289-8870-35F4-8F2FFE83A4A8}"/>
              </a:ext>
            </a:extLst>
          </p:cNvPr>
          <p:cNvSpPr txBox="1"/>
          <p:nvPr/>
        </p:nvSpPr>
        <p:spPr>
          <a:xfrm>
            <a:off x="1497724" y="4783554"/>
            <a:ext cx="2569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variables/</a:t>
            </a:r>
          </a:p>
          <a:p>
            <a:pPr algn="ctr"/>
            <a:r>
              <a:rPr lang="en-US" sz="2800" dirty="0"/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9915C-0B24-BD22-7E23-03051C5486B8}"/>
              </a:ext>
            </a:extLst>
          </p:cNvPr>
          <p:cNvSpPr txBox="1"/>
          <p:nvPr/>
        </p:nvSpPr>
        <p:spPr>
          <a:xfrm>
            <a:off x="5008183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4EF1-BA23-F3FD-735C-24433AFBAF90}"/>
              </a:ext>
            </a:extLst>
          </p:cNvPr>
          <p:cNvSpPr txBox="1"/>
          <p:nvPr/>
        </p:nvSpPr>
        <p:spPr>
          <a:xfrm>
            <a:off x="8364772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values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Rows: Observations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6665503" cy="33602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E7A7E-B28D-A353-5BC7-5196C8DFAC9D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nrow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Columns: Variables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E97A3-187E-E224-8518-F591E86DD969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ncol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6096852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33783298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 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(x) – returns TRUE or FALSE</a:t>
            </a: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buNone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For example:</a:t>
            </a:r>
            <a:endParaRPr lang="en-US" dirty="0">
              <a:solidFill>
                <a:schemeClr val="tx1"/>
              </a:solidFill>
            </a:endParaRP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latin typeface="Franklin Gothic Book"/>
              <a:cs typeface="Courier New"/>
            </a:endParaRPr>
          </a:p>
          <a:p>
            <a:pPr marL="383540" indent="-38354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/>
                <a:cs typeface="Courier New"/>
              </a:rPr>
              <a:t> data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3200" b="1" dirty="0" err="1">
                <a:solidFill>
                  <a:srgbClr val="0070C0"/>
                </a:solidFill>
                <a:latin typeface="Courier New"/>
                <a:cs typeface="Courier New"/>
              </a:rPr>
              <a:t>data</a:t>
            </a:r>
            <a:r>
              <a:rPr lang="en-US" sz="3200" b="1" dirty="0" err="1">
                <a:solidFill>
                  <a:srgbClr val="00B050"/>
                </a:solidFill>
                <a:latin typeface="Courier New"/>
                <a:cs typeface="Courier New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/>
                <a:cs typeface="Courier New"/>
              </a:rPr>
              <a:t>column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), ]</a:t>
            </a:r>
            <a:endParaRPr lang="en-US" sz="3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script6.R</a:t>
            </a:r>
          </a:p>
        </p:txBody>
      </p:sp>
    </p:spTree>
    <p:extLst>
      <p:ext uri="{BB962C8B-B14F-4D97-AF65-F5344CB8AC3E}">
        <p14:creationId xmlns:p14="http://schemas.microsoft.com/office/powerpoint/2010/main" val="208109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648822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covered today</a:t>
            </a:r>
          </a:p>
        </p:txBody>
      </p:sp>
    </p:spTree>
    <p:extLst>
      <p:ext uri="{BB962C8B-B14F-4D97-AF65-F5344CB8AC3E}">
        <p14:creationId xmlns:p14="http://schemas.microsoft.com/office/powerpoint/2010/main" val="29731684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Organize code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13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457200" y="1704147"/>
            <a:ext cx="115823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standardized collection format that can be installed by users of R</a:t>
            </a:r>
          </a:p>
          <a:p>
            <a:endParaRPr lang="en-US" sz="2800" dirty="0"/>
          </a:p>
          <a:p>
            <a:r>
              <a:rPr lang="en-US" sz="2800" u="sng" dirty="0"/>
              <a:t>Examples of useful packages:</a:t>
            </a:r>
          </a:p>
          <a:p>
            <a:r>
              <a:rPr lang="en-US" sz="2400" b="1" dirty="0">
                <a:latin typeface="Monaco" pitchFamily="2" charset="77"/>
              </a:rPr>
              <a:t>haven</a:t>
            </a:r>
            <a:r>
              <a:rPr lang="en-US" sz="2400" dirty="0"/>
              <a:t> (Enables R to read and write data from SAS, SPSS, and Stata)</a:t>
            </a:r>
          </a:p>
          <a:p>
            <a:r>
              <a:rPr lang="en-US" sz="2400" b="1" dirty="0">
                <a:latin typeface="Monaco" pitchFamily="2" charset="77"/>
              </a:rPr>
              <a:t>ggplot2</a:t>
            </a:r>
            <a:r>
              <a:rPr lang="en-US" sz="2400" dirty="0"/>
              <a:t> (R's famous package for making beautiful graphics)</a:t>
            </a:r>
          </a:p>
          <a:p>
            <a:r>
              <a:rPr lang="en-US" sz="2400" b="1" dirty="0">
                <a:latin typeface="Monaco" pitchFamily="2" charset="77"/>
              </a:rPr>
              <a:t>survival </a:t>
            </a:r>
            <a:r>
              <a:rPr lang="en-US" sz="2400" dirty="0"/>
              <a:t>(Tools for survival analysis)</a:t>
            </a:r>
            <a:endParaRPr lang="en-US" sz="2400" b="1" dirty="0">
              <a:latin typeface="Monaco" pitchFamily="2" charset="77"/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ACCF394F-21B0-8C34-BF84-8FE3007F0893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2C3AB-633C-6C3B-A8BF-959CE90FCA1C}"/>
              </a:ext>
            </a:extLst>
          </p:cNvPr>
          <p:cNvSpPr txBox="1"/>
          <p:nvPr/>
        </p:nvSpPr>
        <p:spPr>
          <a:xfrm>
            <a:off x="8103840" y="719451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highlight>
                  <a:srgbClr val="FFFF00"/>
                </a:highlight>
              </a:rPr>
              <a:t>script7.R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A4C6-AB59-1E14-6C4B-43E76B82AA86}"/>
              </a:ext>
            </a:extLst>
          </p:cNvPr>
          <p:cNvSpPr txBox="1"/>
          <p:nvPr/>
        </p:nvSpPr>
        <p:spPr>
          <a:xfrm>
            <a:off x="0" y="2667218"/>
            <a:ext cx="6206835" cy="1815882"/>
          </a:xfrm>
          <a:prstGeom prst="rect">
            <a:avLst/>
          </a:prstGeom>
          <a:solidFill>
            <a:schemeClr val="accent2">
              <a:lumMod val="40000"/>
              <a:lumOff val="60000"/>
              <a:alpha val="43795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Monaco" pitchFamily="2" charset="77"/>
              </a:rPr>
              <a:t>install.packages</a:t>
            </a:r>
            <a:r>
              <a:rPr lang="en-US" sz="2000" b="1" dirty="0">
                <a:latin typeface="Monaco" pitchFamily="2" charset="77"/>
              </a:rPr>
              <a:t>(“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”)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going to a shop and buying cold medication of a particular brand</a:t>
            </a:r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C3819-4492-D1B4-4EA4-2D64F7FF9635}"/>
              </a:ext>
            </a:extLst>
          </p:cNvPr>
          <p:cNvSpPr txBox="1"/>
          <p:nvPr/>
        </p:nvSpPr>
        <p:spPr>
          <a:xfrm>
            <a:off x="6206835" y="2667218"/>
            <a:ext cx="5985165" cy="1815882"/>
          </a:xfrm>
          <a:prstGeom prst="rect">
            <a:avLst/>
          </a:prstGeom>
          <a:solidFill>
            <a:srgbClr val="FFD900">
              <a:alpha val="42451"/>
            </a:srgb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latin typeface="Monaco" pitchFamily="2" charset="77"/>
              </a:rPr>
              <a:t>library(</a:t>
            </a:r>
            <a:r>
              <a:rPr lang="en-US" sz="2000" b="1" dirty="0" err="1">
                <a:latin typeface="Monaco" pitchFamily="2" charset="77"/>
              </a:rPr>
              <a:t>package_name</a:t>
            </a:r>
            <a:r>
              <a:rPr lang="en-US" sz="2000" b="1" dirty="0">
                <a:latin typeface="Monaco" pitchFamily="2" charset="77"/>
              </a:rPr>
              <a:t>)</a:t>
            </a:r>
          </a:p>
          <a:p>
            <a:endParaRPr lang="en-US" sz="2000" dirty="0">
              <a:latin typeface="Monaco" pitchFamily="2" charset="77"/>
            </a:endParaRPr>
          </a:p>
          <a:p>
            <a:r>
              <a:rPr lang="en-US" sz="2400" dirty="0"/>
              <a:t>Similar to opening the cold medication you already have at home (because you bought it earlier)</a:t>
            </a:r>
          </a:p>
        </p:txBody>
      </p:sp>
    </p:spTree>
    <p:extLst>
      <p:ext uri="{BB962C8B-B14F-4D97-AF65-F5344CB8AC3E}">
        <p14:creationId xmlns:p14="http://schemas.microsoft.com/office/powerpoint/2010/main" val="41400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30805" y="654762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556401" y="2648520"/>
            <a:ext cx="236455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Raw Data File</a:t>
            </a:r>
            <a:endParaRPr lang="en-US" sz="2600" dirty="0"/>
          </a:p>
          <a:p>
            <a:pPr algn="ctr"/>
            <a:r>
              <a:rPr lang="en-US" sz="2600" b="1" i="1" dirty="0" err="1"/>
              <a:t>raw_data.csv</a:t>
            </a:r>
            <a:endParaRPr lang="en-US" sz="2600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396454" y="2648520"/>
            <a:ext cx="263029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Cleaned Data</a:t>
            </a:r>
            <a:endParaRPr lang="en-US" sz="2600" dirty="0"/>
          </a:p>
          <a:p>
            <a:pPr algn="ctr"/>
            <a:r>
              <a:rPr lang="en-US" sz="2600" b="1" i="1" dirty="0" err="1"/>
              <a:t>clean_data.csv</a:t>
            </a:r>
            <a:endParaRPr lang="en-US" sz="2600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3052796" y="3128815"/>
            <a:ext cx="1211820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2943946" y="4003830"/>
            <a:ext cx="1582266" cy="1886149"/>
          </a:xfrm>
          <a:prstGeom prst="snip1Rect">
            <a:avLst/>
          </a:prstGeom>
          <a:solidFill>
            <a:srgbClr val="92D050">
              <a:alpha val="4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Cleaning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cleaning.R</a:t>
            </a:r>
            <a:endParaRPr lang="en-US" sz="2200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7232921" y="3916623"/>
            <a:ext cx="1521202" cy="1937187"/>
          </a:xfrm>
          <a:prstGeom prst="snip1Rect">
            <a:avLst/>
          </a:prstGeom>
          <a:solidFill>
            <a:srgbClr val="92D050">
              <a:alpha val="4970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Analysis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analysis.R</a:t>
            </a:r>
            <a:endParaRPr lang="en-US" sz="2200" i="1" dirty="0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455" y="2617658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0076" y="3681077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108" y="4745528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798026" y="2093695"/>
            <a:ext cx="252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10009865" y="303670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10062571" y="405665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10062571" y="502077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622027" y="192524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402022" y="607219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Code script(s)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6435F-F6C8-AE65-B5B1-A9EF02B35E21}"/>
              </a:ext>
            </a:extLst>
          </p:cNvPr>
          <p:cNvSpPr/>
          <p:nvPr/>
        </p:nvSpPr>
        <p:spPr>
          <a:xfrm>
            <a:off x="7158589" y="3128814"/>
            <a:ext cx="1669866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78015" y="73725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272016" y="1506431"/>
            <a:ext cx="5209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 to continue learning R</a:t>
            </a:r>
          </a:p>
          <a:p>
            <a:r>
              <a:rPr lang="en-US" sz="2200" b="1" dirty="0">
                <a:solidFill>
                  <a:srgbClr val="F02446"/>
                </a:solidFill>
              </a:rPr>
              <a:t>https://</a:t>
            </a:r>
            <a:r>
              <a:rPr lang="en-US" sz="2200" b="1" dirty="0" err="1">
                <a:solidFill>
                  <a:srgbClr val="F02446"/>
                </a:solidFill>
              </a:rPr>
              <a:t>bookdown.org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ndphillips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YaRrr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</a:p>
        </p:txBody>
      </p:sp>
      <p:pic>
        <p:nvPicPr>
          <p:cNvPr id="3" name="Picture 2" descr="A black beard and mustache with a hat and eye patch&#10;&#10;Description automatically generated">
            <a:extLst>
              <a:ext uri="{FF2B5EF4-FFF2-40B4-BE49-F238E27FC236}">
                <a16:creationId xmlns:a16="http://schemas.microsoft.com/office/drawing/2014/main" id="{9E783E20-ADD6-E90F-4174-63C7D2AF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12" y="599420"/>
            <a:ext cx="4019958" cy="6207927"/>
          </a:xfrm>
          <a:prstGeom prst="rect">
            <a:avLst/>
          </a:prstGeom>
        </p:spPr>
      </p:pic>
      <p:pic>
        <p:nvPicPr>
          <p:cNvPr id="59394" name="Picture 2" descr="Cartoon cute back to school cats reading book vect">
            <a:extLst>
              <a:ext uri="{FF2B5EF4-FFF2-40B4-BE49-F238E27FC236}">
                <a16:creationId xmlns:a16="http://schemas.microsoft.com/office/drawing/2014/main" id="{52A1E5D2-1930-F470-C25A-9D46F332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0" y="2696741"/>
            <a:ext cx="4222044" cy="41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94FF0-B2A2-FC09-D094-503AAC4C5808}"/>
              </a:ext>
            </a:extLst>
          </p:cNvPr>
          <p:cNvSpPr txBox="1"/>
          <p:nvPr/>
        </p:nvSpPr>
        <p:spPr>
          <a:xfrm>
            <a:off x="4443663" y="3320510"/>
            <a:ext cx="317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See you tomorrow</a:t>
            </a:r>
          </a:p>
          <a:p>
            <a:r>
              <a:rPr lang="en-US" sz="2800" b="1" dirty="0">
                <a:solidFill>
                  <a:srgbClr val="F02446"/>
                </a:solidFill>
              </a:rPr>
              <a:t>at 9.30am sharp!</a:t>
            </a:r>
            <a:endParaRPr lang="en-US" sz="2200" b="1" dirty="0">
              <a:solidFill>
                <a:srgbClr val="F02446"/>
              </a:solidFill>
            </a:endParaRPr>
          </a:p>
        </p:txBody>
      </p:sp>
      <p:pic>
        <p:nvPicPr>
          <p:cNvPr id="59396" name="Picture 4" descr="Cute Cat Cartoon Creative Mute Living Room Bedroom Study Children's Room  Kindergarten Clock Wall Clock Fashion Decorative Clock Cute Cat 15x25CM |  PGMall">
            <a:extLst>
              <a:ext uri="{FF2B5EF4-FFF2-40B4-BE49-F238E27FC236}">
                <a16:creationId xmlns:a16="http://schemas.microsoft.com/office/drawing/2014/main" id="{F9076F68-9D1F-3F34-1ED1-2E404271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0" y="4398363"/>
            <a:ext cx="1906412" cy="19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2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0" y="1507414"/>
            <a:ext cx="337951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Programming languages</a:t>
            </a:r>
          </a:p>
          <a:p>
            <a:pPr algn="r"/>
            <a:r>
              <a:rPr lang="en-US" sz="2000" dirty="0"/>
              <a:t> consoles</a:t>
            </a:r>
          </a:p>
          <a:p>
            <a:pPr algn="r"/>
            <a:r>
              <a:rPr lang="en-US" sz="2000" dirty="0"/>
              <a:t> </a:t>
            </a:r>
            <a:r>
              <a:rPr lang="en-US" sz="2000" dirty="0" err="1"/>
              <a:t>guis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Calibri"/>
                <a:cs typeface="Calibri"/>
              </a:rPr>
              <a:t>GUI: </a:t>
            </a:r>
            <a:r>
              <a:rPr lang="en-US" sz="2800" b="1" dirty="0">
                <a:solidFill>
                  <a:srgbClr val="00B0F0"/>
                </a:solidFill>
                <a:ea typeface="Calibri"/>
                <a:cs typeface="Calibri"/>
              </a:rPr>
              <a:t>Graphical User Interface</a:t>
            </a:r>
            <a:r>
              <a:rPr lang="en-US" sz="2800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 dirty="0">
                <a:ea typeface="Calibri"/>
                <a:cs typeface="Calibri"/>
              </a:rPr>
              <a:t>PowerPoint, Word, </a:t>
            </a:r>
            <a:r>
              <a:rPr lang="en-US" sz="2800" b="1" dirty="0">
                <a:ea typeface="Calibri"/>
                <a:cs typeface="Calibri"/>
              </a:rPr>
              <a:t>Excel</a:t>
            </a:r>
            <a:r>
              <a:rPr lang="en-US" sz="2800" dirty="0">
                <a:ea typeface="Calibri"/>
                <a:cs typeface="Calibri"/>
              </a:rPr>
              <a:t>, </a:t>
            </a:r>
            <a:r>
              <a:rPr lang="en-US" sz="2800" b="1" dirty="0">
                <a:ea typeface="Calibri"/>
                <a:cs typeface="Calibri"/>
              </a:rPr>
              <a:t>SPSS</a:t>
            </a:r>
            <a:r>
              <a:rPr lang="en-US" sz="2800" dirty="0">
                <a:ea typeface="Calibri"/>
                <a:cs typeface="Calibri"/>
              </a:rPr>
              <a:t>, Zoom, web browser, etc.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76" y="1565178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>
                <a:latin typeface="+mn-lt"/>
              </a:rPr>
              <a:t>How do we tell others what we did?</a:t>
            </a:r>
            <a:br>
              <a:rPr lang="en-US" sz="2300" dirty="0">
                <a:latin typeface="+mn-lt"/>
              </a:rPr>
            </a:br>
            <a:br>
              <a:rPr lang="en-US" sz="2300" dirty="0">
                <a:latin typeface="+mn-lt"/>
              </a:rPr>
            </a:br>
            <a:r>
              <a:rPr lang="en-US" sz="2300" dirty="0">
                <a:latin typeface="+mn-lt"/>
              </a:rPr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F0A8-536C-F71F-3A04-435194F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Programming Languages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583A-2922-A235-24C4-4BF4FA614B6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A system for giving instructions to a computer (writing code)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51FF3-98E7-E042-5962-78F16BFA2204}"/>
              </a:ext>
            </a:extLst>
          </p:cNvPr>
          <p:cNvSpPr txBox="1"/>
          <p:nvPr/>
        </p:nvSpPr>
        <p:spPr>
          <a:xfrm>
            <a:off x="2849078" y="169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0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12" y="2056870"/>
            <a:ext cx="10749182" cy="43010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rgbClr val="0098BE"/>
                </a:solidFill>
                <a:ea typeface="Calibri" panose="020F0502020204030204"/>
                <a:cs typeface="Calibri" panose="020F0502020204030204"/>
              </a:rPr>
              <a:t>Console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: Simple computer program where we type </a:t>
            </a:r>
            <a:r>
              <a:rPr lang="en-US" sz="2800" i="1" dirty="0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commands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one </a:t>
            </a:r>
            <a:r>
              <a:rPr lang="en-US" sz="2800" i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at a time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They can run different programming languages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Launching R runs the R console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Type instructions at a </a:t>
            </a:r>
            <a:r>
              <a:rPr lang="en-US" sz="2800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prompt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(</a:t>
            </a:r>
            <a:r>
              <a:rPr lang="en-US" sz="2800" b="1" dirty="0">
                <a:solidFill>
                  <a:srgbClr val="00B050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Unzip">
            <a:extLst>
              <a:ext uri="{FF2B5EF4-FFF2-40B4-BE49-F238E27FC236}">
                <a16:creationId xmlns:a16="http://schemas.microsoft.com/office/drawing/2014/main" id="{F826C851-81BD-2E00-41AE-8B1F58C6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10" y="2643185"/>
            <a:ext cx="3267327" cy="372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4588D3-6594-B401-8732-80B022979A15}"/>
              </a:ext>
            </a:extLst>
          </p:cNvPr>
          <p:cNvSpPr txBox="1"/>
          <p:nvPr/>
        </p:nvSpPr>
        <p:spPr>
          <a:xfrm>
            <a:off x="2877179" y="16515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https://www.lifewire.com/unzip-files-windows-11-8425832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B1B71-7072-9FE6-964C-2BFF7E8CFB53}"/>
              </a:ext>
            </a:extLst>
          </p:cNvPr>
          <p:cNvSpPr txBox="1"/>
          <p:nvPr/>
        </p:nvSpPr>
        <p:spPr>
          <a:xfrm>
            <a:off x="663192" y="895531"/>
            <a:ext cx="85913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How to Unzip Files in Windows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545BF-A573-1697-5EF1-93252327509B}"/>
              </a:ext>
            </a:extLst>
          </p:cNvPr>
          <p:cNvSpPr txBox="1"/>
          <p:nvPr/>
        </p:nvSpPr>
        <p:spPr>
          <a:xfrm>
            <a:off x="1168958" y="1651539"/>
            <a:ext cx="1996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Follow this link 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E558D-D018-E3B8-CFB5-EAE85CEED44C}"/>
              </a:ext>
            </a:extLst>
          </p:cNvPr>
          <p:cNvSpPr txBox="1"/>
          <p:nvPr/>
        </p:nvSpPr>
        <p:spPr>
          <a:xfrm>
            <a:off x="1168958" y="3027643"/>
            <a:ext cx="3051496" cy="461665"/>
          </a:xfrm>
          <a:prstGeom prst="rect">
            <a:avLst/>
          </a:prstGeom>
          <a:solidFill>
            <a:srgbClr val="FFD900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Click on “Extract All”</a:t>
            </a:r>
          </a:p>
        </p:txBody>
      </p:sp>
    </p:spTree>
    <p:extLst>
      <p:ext uri="{BB962C8B-B14F-4D97-AF65-F5344CB8AC3E}">
        <p14:creationId xmlns:p14="http://schemas.microsoft.com/office/powerpoint/2010/main" val="253825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042343"/>
            <a:ext cx="9163050" cy="59788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2D1D7F7-C9A7-6D2B-A960-1F2583270B27}"/>
              </a:ext>
            </a:extLst>
          </p:cNvPr>
          <p:cNvSpPr txBox="1">
            <a:spLocks/>
          </p:cNvSpPr>
          <p:nvPr/>
        </p:nvSpPr>
        <p:spPr>
          <a:xfrm>
            <a:off x="766762" y="708024"/>
            <a:ext cx="11167241" cy="13360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THE R Console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7708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(e.g., RStudio)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1121664" y="1237491"/>
            <a:ext cx="9594002" cy="540559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An IDE makes it easy and convenient to write code!</a:t>
            </a:r>
            <a:endParaRPr lang="en-US" sz="32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357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A43C8-71D1-1EBB-AF63-0987294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8538D-316D-08BF-6FCA-16BB916B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7" y="2225535"/>
            <a:ext cx="2065341" cy="21079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7D1F84-F713-78E5-4B4B-7739513345F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EE2FBE5-90FD-C662-C77D-370F39A45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06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7A077057-AB9C-3604-C607-5354B358014B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9C027-5EF0-274B-BF0E-DDDD7516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A838018-67B9-F63F-51EB-06B22988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4DB8CE-2BD8-6BC7-B2D2-35119DA8CDBD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63E17-A6E5-6055-5A0E-EB6F9862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480A5-BCCA-94E5-FF5C-0DF1E7B3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07" y="14145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R vs </a:t>
            </a:r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46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ur panes of RStudio.">
            <a:extLst>
              <a:ext uri="{FF2B5EF4-FFF2-40B4-BE49-F238E27FC236}">
                <a16:creationId xmlns:a16="http://schemas.microsoft.com/office/drawing/2014/main" id="{DE735055-E9C6-0317-3EC5-4236FCAD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72" y="1517300"/>
            <a:ext cx="7916090" cy="481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2710-79C2-A128-5A3B-4768410F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8" y="2379108"/>
            <a:ext cx="2347753" cy="2396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A4749D-8552-4DAB-CF38-30F6240F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0" y="0"/>
            <a:ext cx="11029616" cy="1189554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Rstudio</a:t>
            </a:r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 pane layout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0D9DE-76E6-C37A-3E3B-5B0462EF217C}"/>
              </a:ext>
            </a:extLst>
          </p:cNvPr>
          <p:cNvSpPr txBox="1"/>
          <p:nvPr/>
        </p:nvSpPr>
        <p:spPr>
          <a:xfrm>
            <a:off x="171786" y="1189554"/>
            <a:ext cx="3626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Note: Your RStudio panel layout won’t have a script open, so the source pane might be minimized</a:t>
            </a:r>
          </a:p>
        </p:txBody>
      </p:sp>
    </p:spTree>
    <p:extLst>
      <p:ext uri="{BB962C8B-B14F-4D97-AF65-F5344CB8AC3E}">
        <p14:creationId xmlns:p14="http://schemas.microsoft.com/office/powerpoint/2010/main" val="795181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229" y="570631"/>
            <a:ext cx="8777703" cy="65393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 dirty="0">
                <a:solidFill>
                  <a:schemeClr val="bg1"/>
                </a:solidFill>
              </a:rPr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ED75A-9B96-23AD-113A-04B8C9C2B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olled paper with red edges&#10;&#10;Description automatically generated">
            <a:extLst>
              <a:ext uri="{FF2B5EF4-FFF2-40B4-BE49-F238E27FC236}">
                <a16:creationId xmlns:a16="http://schemas.microsoft.com/office/drawing/2014/main" id="{8A9D4542-D56E-0FF9-188E-17EC2E37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2817" y="532096"/>
            <a:ext cx="10640930" cy="6217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4D3A2B-64AD-FF9A-2802-EF86BADC3493}"/>
              </a:ext>
            </a:extLst>
          </p:cNvPr>
          <p:cNvSpPr txBox="1"/>
          <p:nvPr/>
        </p:nvSpPr>
        <p:spPr>
          <a:xfrm>
            <a:off x="2202780" y="1944924"/>
            <a:ext cx="73883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Papyrus" panose="020B0602040200020303" pitchFamily="34" charset="77"/>
              </a:rPr>
              <a:t>Your Quest: Should you choose to accept!</a:t>
            </a:r>
            <a:endParaRPr lang="en-US" sz="2800" b="1" dirty="0">
              <a:latin typeface="Papyrus" panose="020B0602040200020303" pitchFamily="34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F199A-1A1F-53E5-CA6E-44C896BF85FC}"/>
              </a:ext>
            </a:extLst>
          </p:cNvPr>
          <p:cNvSpPr txBox="1"/>
          <p:nvPr/>
        </p:nvSpPr>
        <p:spPr>
          <a:xfrm>
            <a:off x="1370604" y="2471484"/>
            <a:ext cx="133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439EF-BB69-70DA-5063-CE2B1A57B07C}"/>
              </a:ext>
            </a:extLst>
          </p:cNvPr>
          <p:cNvSpPr txBox="1"/>
          <p:nvPr/>
        </p:nvSpPr>
        <p:spPr>
          <a:xfrm>
            <a:off x="2793326" y="2443483"/>
            <a:ext cx="8028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sz="2400" dirty="0"/>
              <a:t>&gt; </a:t>
            </a:r>
            <a:r>
              <a:rPr lang="en-US" sz="2400" i="1" dirty="0"/>
              <a:t>Press enter at the end of a line to run the command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464B42-CF4E-4863-7644-74F9E95C1B9F}"/>
              </a:ext>
            </a:extLst>
          </p:cNvPr>
          <p:cNvSpPr txBox="1"/>
          <p:nvPr/>
        </p:nvSpPr>
        <p:spPr>
          <a:xfrm>
            <a:off x="1370604" y="3641056"/>
            <a:ext cx="1423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Papyrus" panose="020B0602040200020303" pitchFamily="34" charset="77"/>
              </a:rPr>
              <a:t>Quest 2.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43E170-76B8-68BC-DFFC-C84D853B3592}"/>
              </a:ext>
            </a:extLst>
          </p:cNvPr>
          <p:cNvSpPr txBox="1"/>
          <p:nvPr/>
        </p:nvSpPr>
        <p:spPr>
          <a:xfrm>
            <a:off x="2966545" y="3555456"/>
            <a:ext cx="71708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Open the file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script1.R</a:t>
            </a:r>
            <a:r>
              <a:rPr lang="en-US" sz="2400" dirty="0">
                <a:solidFill>
                  <a:schemeClr val="tx1"/>
                </a:solidFill>
              </a:rPr>
              <a:t> in </a:t>
            </a:r>
            <a:r>
              <a:rPr lang="en-US" sz="2400" dirty="0" err="1">
                <a:solidFill>
                  <a:schemeClr val="tx1"/>
                </a:solidFill>
              </a:rPr>
              <a:t>Rstudio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/>
              <a:t>You may do so by following either path: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(1) File menu &gt; Open File…</a:t>
            </a:r>
          </a:p>
          <a:p>
            <a:pPr marL="0" indent="0">
              <a:buNone/>
            </a:pPr>
            <a:r>
              <a:rPr lang="en-US" sz="2400" dirty="0"/>
              <a:t>	(2) Go to the File Panel in </a:t>
            </a:r>
            <a:r>
              <a:rPr lang="en-US" sz="2400" dirty="0" err="1"/>
              <a:t>Rstudio</a:t>
            </a:r>
            <a:r>
              <a:rPr lang="en-US" sz="2400" dirty="0"/>
              <a:t>, click on the File tab and then </a:t>
            </a:r>
            <a:r>
              <a:rPr lang="en-US" sz="2400" dirty="0">
                <a:solidFill>
                  <a:schemeClr val="tx1"/>
                </a:solidFill>
              </a:rPr>
              <a:t>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83134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60" y="1189607"/>
            <a:ext cx="5607908" cy="23668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/>
              <a:t>Everything that is an R command still has to run through the R console in RStudio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4F918-DAC1-2023-0E2F-9574EC95F966}"/>
              </a:ext>
            </a:extLst>
          </p:cNvPr>
          <p:cNvSpPr txBox="1"/>
          <p:nvPr/>
        </p:nvSpPr>
        <p:spPr>
          <a:xfrm>
            <a:off x="5977393" y="3854370"/>
            <a:ext cx="58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Some buttons and menus write code for us!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Cartoon of a child&#10;&#10;Description automatically generated">
            <a:extLst>
              <a:ext uri="{FF2B5EF4-FFF2-40B4-BE49-F238E27FC236}">
                <a16:creationId xmlns:a16="http://schemas.microsoft.com/office/drawing/2014/main" id="{BFF82C08-6544-9D45-BEE0-BD7E6643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3B200-2729-3A95-7FEA-851A7E42349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902774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endParaRPr lang="en-US" sz="2800" cap="all" dirty="0">
              <a:solidFill>
                <a:srgbClr val="7030A0"/>
              </a:solidFill>
            </a:endParaRPr>
          </a:p>
          <a:p>
            <a:pPr algn="l" defTabSz="457200">
              <a:spcAft>
                <a:spcPts val="600"/>
              </a:spcAft>
            </a:pPr>
            <a:r>
              <a:rPr lang="en-US" sz="2800" cap="all" dirty="0">
                <a:solidFill>
                  <a:srgbClr val="7030A0"/>
                </a:solidFill>
              </a:rPr>
              <a:t>Research Computing and Data Services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3928F46-B964-76D8-B8C3-033BD0A41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288319"/>
              </p:ext>
            </p:extLst>
          </p:nvPr>
        </p:nvGraphicFramePr>
        <p:xfrm>
          <a:off x="5115828" y="1005840"/>
          <a:ext cx="6753084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6E2BD8-9F65-0F86-3310-90E79C248692}"/>
              </a:ext>
            </a:extLst>
          </p:cNvPr>
          <p:cNvSpPr txBox="1"/>
          <p:nvPr/>
        </p:nvSpPr>
        <p:spPr>
          <a:xfrm>
            <a:off x="1213054" y="2796333"/>
            <a:ext cx="390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Northwestern IT</a:t>
            </a:r>
          </a:p>
        </p:txBody>
      </p:sp>
    </p:spTree>
    <p:extLst>
      <p:ext uri="{BB962C8B-B14F-4D97-AF65-F5344CB8AC3E}">
        <p14:creationId xmlns:p14="http://schemas.microsoft.com/office/powerpoint/2010/main" val="1043474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Means we </a:t>
            </a:r>
            <a:r>
              <a:rPr lang="en-US" sz="2300" i="1" dirty="0">
                <a:solidFill>
                  <a:srgbClr val="F02446"/>
                </a:solidFill>
              </a:rPr>
              <a:t>can</a:t>
            </a:r>
            <a:r>
              <a:rPr lang="en-US" sz="2300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	      Does not mean that this happens automatically!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11D8731A-210E-A722-D54D-D8CBFD74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947" y="3753850"/>
            <a:ext cx="3378046" cy="2693053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F0D368F1-E8E9-56AF-7B66-13F4AF54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426" y="5409619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9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51048"/>
              </p:ext>
            </p:extLst>
          </p:nvPr>
        </p:nvGraphicFramePr>
        <p:xfrm>
          <a:off x="1371599" y="2285999"/>
          <a:ext cx="9994739" cy="423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2995757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2614860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types &amp;</a:t>
            </a:r>
            <a:br>
              <a:rPr lang="en-US" sz="4800" dirty="0"/>
            </a:br>
            <a:r>
              <a:rPr lang="en-US" sz="4800" dirty="0"/>
              <a:t>Boolean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Strings, </a:t>
            </a:r>
            <a:r>
              <a:rPr lang="en-US" sz="2000" dirty="0" err="1"/>
              <a:t>numerics</a:t>
            </a:r>
            <a:endParaRPr lang="en-US" sz="2000" dirty="0"/>
          </a:p>
          <a:p>
            <a:pPr algn="r"/>
            <a:r>
              <a:rPr lang="en-US" sz="2000" dirty="0"/>
              <a:t> true false</a:t>
            </a:r>
          </a:p>
          <a:p>
            <a:pPr algn="r"/>
            <a:r>
              <a:rPr lang="en-US" sz="2000" dirty="0"/>
              <a:t> conditional expressions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044E0-C51E-7AD1-62FE-779F4527CDD1}"/>
              </a:ext>
            </a:extLst>
          </p:cNvPr>
          <p:cNvSpPr txBox="1">
            <a:spLocks/>
          </p:cNvSpPr>
          <p:nvPr/>
        </p:nvSpPr>
        <p:spPr>
          <a:xfrm>
            <a:off x="3485448" y="123098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Head back to RStudio...</a:t>
            </a:r>
            <a:r>
              <a:rPr lang="en-US" sz="2300" dirty="0">
                <a:highlight>
                  <a:srgbClr val="FFFF00"/>
                </a:highlight>
              </a:rPr>
              <a:t>script2.R</a:t>
            </a:r>
          </a:p>
        </p:txBody>
      </p:sp>
    </p:spTree>
    <p:extLst>
      <p:ext uri="{BB962C8B-B14F-4D97-AF65-F5344CB8AC3E}">
        <p14:creationId xmlns:p14="http://schemas.microsoft.com/office/powerpoint/2010/main" val="344493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6B23-C8A8-1158-79E0-3031C05B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27" y="0"/>
            <a:ext cx="11029616" cy="11895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Boolean / Logical operators: </a:t>
            </a:r>
          </a:p>
        </p:txBody>
      </p:sp>
      <p:pic>
        <p:nvPicPr>
          <p:cNvPr id="2050" name="Picture 2" descr="Class 1: Boolean Logic and Advanced Searching | historyinformationliteracy">
            <a:extLst>
              <a:ext uri="{FF2B5EF4-FFF2-40B4-BE49-F238E27FC236}">
                <a16:creationId xmlns:a16="http://schemas.microsoft.com/office/drawing/2014/main" id="{DAD2CEE0-0320-6ED8-3909-2BAEEA1E6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59" y="1217251"/>
            <a:ext cx="7343387" cy="28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R truth table">
            <a:extLst>
              <a:ext uri="{FF2B5EF4-FFF2-40B4-BE49-F238E27FC236}">
                <a16:creationId xmlns:a16="http://schemas.microsoft.com/office/drawing/2014/main" id="{689FB0A4-FABB-FAE1-0B0D-C9DFBB470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9" t="10674" r="6566" b="10804"/>
          <a:stretch/>
        </p:blipFill>
        <p:spPr bwMode="auto">
          <a:xfrm>
            <a:off x="5477781" y="4214753"/>
            <a:ext cx="1997093" cy="247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D truth table">
            <a:extLst>
              <a:ext uri="{FF2B5EF4-FFF2-40B4-BE49-F238E27FC236}">
                <a16:creationId xmlns:a16="http://schemas.microsoft.com/office/drawing/2014/main" id="{575B2A71-7A23-9A45-63CF-B7F66D548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0" t="11932" r="6826" b="11065"/>
          <a:stretch/>
        </p:blipFill>
        <p:spPr bwMode="auto">
          <a:xfrm>
            <a:off x="2760436" y="4232274"/>
            <a:ext cx="1997093" cy="245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OT truth table">
            <a:extLst>
              <a:ext uri="{FF2B5EF4-FFF2-40B4-BE49-F238E27FC236}">
                <a16:creationId xmlns:a16="http://schemas.microsoft.com/office/drawing/2014/main" id="{157F7087-B048-4B90-870E-52E752D0D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5652" r="28087" b="19880"/>
          <a:stretch/>
        </p:blipFill>
        <p:spPr bwMode="auto">
          <a:xfrm>
            <a:off x="8195126" y="4243375"/>
            <a:ext cx="1236438" cy="139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412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76B3B-5F75-B19F-5DDF-0D84208B7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AEA8-35E2-9D40-D42E-3C916BFDE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27" y="0"/>
            <a:ext cx="11029616" cy="11895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Boolean / Logical operators: </a:t>
            </a:r>
          </a:p>
        </p:txBody>
      </p:sp>
      <p:pic>
        <p:nvPicPr>
          <p:cNvPr id="2052" name="Picture 4" descr="OR truth table">
            <a:extLst>
              <a:ext uri="{FF2B5EF4-FFF2-40B4-BE49-F238E27FC236}">
                <a16:creationId xmlns:a16="http://schemas.microsoft.com/office/drawing/2014/main" id="{17FFA36A-3FD1-EECF-58EE-3C12D664A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39" t="10674" r="6566" b="10804"/>
          <a:stretch/>
        </p:blipFill>
        <p:spPr bwMode="auto">
          <a:xfrm>
            <a:off x="2787589" y="3133599"/>
            <a:ext cx="1997093" cy="247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ND truth table">
            <a:extLst>
              <a:ext uri="{FF2B5EF4-FFF2-40B4-BE49-F238E27FC236}">
                <a16:creationId xmlns:a16="http://schemas.microsoft.com/office/drawing/2014/main" id="{2B3F09F7-AF8C-449E-9C51-DE3A87FAC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70" t="11932" r="6826" b="11065"/>
          <a:stretch/>
        </p:blipFill>
        <p:spPr bwMode="auto">
          <a:xfrm>
            <a:off x="505575" y="3142360"/>
            <a:ext cx="1997093" cy="245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9FA3D7-0E47-905F-8C64-6E137C8A4645}"/>
              </a:ext>
            </a:extLst>
          </p:cNvPr>
          <p:cNvSpPr txBox="1"/>
          <p:nvPr/>
        </p:nvSpPr>
        <p:spPr>
          <a:xfrm>
            <a:off x="1785475" y="1415361"/>
            <a:ext cx="6765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AND (</a:t>
            </a:r>
            <a:r>
              <a:rPr lang="en-US" sz="2400" b="1" dirty="0">
                <a:solidFill>
                  <a:srgbClr val="92D050"/>
                </a:solidFill>
              </a:rPr>
              <a:t>&amp;</a:t>
            </a:r>
            <a:r>
              <a:rPr lang="en-US" sz="2400" b="1" dirty="0"/>
              <a:t>) – both conditions must be TRUE</a:t>
            </a:r>
          </a:p>
          <a:p>
            <a:r>
              <a:rPr lang="en-US" sz="2400" b="1" dirty="0"/>
              <a:t>OR (</a:t>
            </a:r>
            <a:r>
              <a:rPr lang="en-US" sz="2400" b="1" dirty="0">
                <a:solidFill>
                  <a:srgbClr val="92D050"/>
                </a:solidFill>
              </a:rPr>
              <a:t>|</a:t>
            </a:r>
            <a:r>
              <a:rPr lang="en-US" sz="2400" b="1" dirty="0"/>
              <a:t>) – at least 1 condition  must be TRUE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DE0167-3F35-773D-796B-D41111BED47C}"/>
              </a:ext>
            </a:extLst>
          </p:cNvPr>
          <p:cNvSpPr txBox="1"/>
          <p:nvPr/>
        </p:nvSpPr>
        <p:spPr>
          <a:xfrm>
            <a:off x="5234609" y="2920948"/>
            <a:ext cx="61702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Example</a:t>
            </a:r>
            <a:r>
              <a:rPr lang="en-US" sz="2400" b="1" dirty="0"/>
              <a:t>:</a:t>
            </a:r>
          </a:p>
          <a:p>
            <a:r>
              <a:rPr lang="en-US" sz="2400" b="1" dirty="0"/>
              <a:t>Cond_1 – Today is snowing</a:t>
            </a:r>
          </a:p>
          <a:p>
            <a:r>
              <a:rPr lang="en-US" sz="2400" b="1" dirty="0"/>
              <a:t>Cond_2 – I am happy today</a:t>
            </a:r>
          </a:p>
          <a:p>
            <a:endParaRPr lang="en-US" sz="2400" b="1" dirty="0"/>
          </a:p>
          <a:p>
            <a:r>
              <a:rPr lang="en-US" sz="2400" b="1" dirty="0"/>
              <a:t>Cond_1 </a:t>
            </a:r>
            <a:r>
              <a:rPr lang="en-US" sz="2400" b="1" dirty="0">
                <a:solidFill>
                  <a:srgbClr val="92D050"/>
                </a:solidFill>
              </a:rPr>
              <a:t>&amp;</a:t>
            </a:r>
            <a:r>
              <a:rPr lang="en-US" sz="2400" b="1" dirty="0"/>
              <a:t> Cond_2 evaluates to ____ ?</a:t>
            </a:r>
          </a:p>
          <a:p>
            <a:r>
              <a:rPr lang="en-US" sz="2400" b="1" dirty="0"/>
              <a:t>Cond_1 </a:t>
            </a:r>
            <a:r>
              <a:rPr lang="en-US" sz="2400" b="1" dirty="0">
                <a:solidFill>
                  <a:srgbClr val="92D050"/>
                </a:solidFill>
              </a:rPr>
              <a:t>|</a:t>
            </a:r>
            <a:r>
              <a:rPr lang="en-US" sz="2400" b="1" dirty="0"/>
              <a:t>  Cond_2 evaluates to ____ ?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93472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FFBB1-B170-01D3-6A5B-B95C94BC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D4AF0-2A65-656E-EF1F-9919E15B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9CB3F-5AF2-B1AE-A63A-F2A70270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060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1D476-A4C8-3635-0C17-174759AB3A5F}"/>
              </a:ext>
            </a:extLst>
          </p:cNvPr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</p:spTree>
    <p:extLst>
      <p:ext uri="{BB962C8B-B14F-4D97-AF65-F5344CB8AC3E}">
        <p14:creationId xmlns:p14="http://schemas.microsoft.com/office/powerpoint/2010/main" val="2265208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088949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94989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Assigning values</a:t>
            </a:r>
          </a:p>
          <a:p>
            <a:pPr algn="r"/>
            <a:r>
              <a:rPr lang="en-US" sz="2000" dirty="0"/>
              <a:t>Storing values</a:t>
            </a:r>
          </a:p>
          <a:p>
            <a:pPr algn="r"/>
            <a:r>
              <a:rPr lang="en-US" sz="2000" dirty="0"/>
              <a:t>Variable names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4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B36F68E1-FBB8-D609-7B3D-80DE303A7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30323-7717-4EA4-1033-D16D18C8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755714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 (just like variables in algebra)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BE122188-CF90-54A6-D2BF-3696F7BF8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2762" y="552986"/>
            <a:ext cx="4203342" cy="63050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3C0C763-C953-D95F-EF94-56C5B57B1993}"/>
              </a:ext>
            </a:extLst>
          </p:cNvPr>
          <p:cNvSpPr txBox="1">
            <a:spLocks/>
          </p:cNvSpPr>
          <p:nvPr/>
        </p:nvSpPr>
        <p:spPr>
          <a:xfrm>
            <a:off x="5943438" y="552986"/>
            <a:ext cx="4159237" cy="100373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46F4D3-3560-C7A6-62B8-516B5FB15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39003"/>
              </p:ext>
            </p:extLst>
          </p:nvPr>
        </p:nvGraphicFramePr>
        <p:xfrm>
          <a:off x="6184070" y="1556724"/>
          <a:ext cx="4482164" cy="507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EE2DA5-BAD8-8948-9D72-BC53DE639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D3C6BBC2-FA88-7AF8-1062-53FE658F9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39BE-8A66-DD76-8E1C-30BD2413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282A1CC-B534-3380-DE2D-A3DC476C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D6638-D26D-90A6-A7E2-E7ED4C02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D0CD6BE-5839-347B-0FDC-E5155420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185934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F37A1-9728-52B4-1B47-99C57FF4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Every variable has a name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042B3423-69EF-58A6-2655-9386AEB59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951758" y="1650989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30067" y="2744564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382469" y="325018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DDA17-39B0-A074-AF4F-37965446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6" y="705124"/>
            <a:ext cx="4797427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You can retrieve the value stored in the variable by calling it by its name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/>
              <a:t>x  =  3</a:t>
            </a:r>
            <a:endParaRPr sz="4800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/>
              <a:t>x &lt;-  3</a:t>
            </a:r>
            <a:endParaRPr sz="4800" b="1" dirty="0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93650" y="1620150"/>
            <a:ext cx="4675950" cy="4773651"/>
            <a:chOff x="568177" y="1207586"/>
            <a:chExt cx="3506963" cy="3580239"/>
          </a:xfrm>
        </p:grpSpPr>
        <p:sp>
          <p:nvSpPr>
            <p:cNvPr id="1240" name="Google Shape;1240;p85"/>
            <p:cNvSpPr/>
            <p:nvPr/>
          </p:nvSpPr>
          <p:spPr>
            <a:xfrm>
              <a:off x="3511765" y="1207586"/>
              <a:ext cx="563375" cy="1454612"/>
            </a:xfrm>
            <a:prstGeom prst="ellipse">
              <a:avLst/>
            </a:prstGeom>
            <a:noFill/>
            <a:ln w="635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cxnSp>
          <p:nvCxnSpPr>
            <p:cNvPr id="1241" name="Google Shape;1241;p85"/>
            <p:cNvCxnSpPr>
              <a:cxnSpLocks/>
              <a:stCxn id="1240" idx="4"/>
            </p:cNvCxnSpPr>
            <p:nvPr/>
          </p:nvCxnSpPr>
          <p:spPr>
            <a:xfrm flipH="1">
              <a:off x="2532650" y="2662198"/>
              <a:ext cx="1260803" cy="111639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F0"/>
                  </a:solidFill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b="1" dirty="0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94621" y="1587489"/>
            <a:ext cx="2656400" cy="4857646"/>
            <a:chOff x="3538825" y="1161741"/>
            <a:chExt cx="1992300" cy="3643234"/>
          </a:xfrm>
        </p:grpSpPr>
        <p:sp>
          <p:nvSpPr>
            <p:cNvPr id="1244" name="Google Shape;1244;p85"/>
            <p:cNvSpPr/>
            <p:nvPr/>
          </p:nvSpPr>
          <p:spPr>
            <a:xfrm>
              <a:off x="4122974" y="1161741"/>
              <a:ext cx="836306" cy="1491563"/>
            </a:xfrm>
            <a:prstGeom prst="ellips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cxnSpLocks/>
              <a:stCxn id="1244" idx="4"/>
            </p:cNvCxnSpPr>
            <p:nvPr/>
          </p:nvCxnSpPr>
          <p:spPr>
            <a:xfrm flipH="1">
              <a:off x="4539769" y="2653304"/>
              <a:ext cx="1358" cy="105434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593932"/>
            <a:ext cx="4843933" cy="4711102"/>
            <a:chOff x="5163675" y="1195449"/>
            <a:chExt cx="3632950" cy="3533326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195449"/>
              <a:ext cx="605100" cy="1486731"/>
            </a:xfrm>
            <a:prstGeom prst="ellipse">
              <a:avLst/>
            </a:prstGeom>
            <a:noFill/>
            <a:ln w="635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cxnSpLocks/>
              <a:stCxn id="1248" idx="5"/>
            </p:cNvCxnSpPr>
            <p:nvPr/>
          </p:nvCxnSpPr>
          <p:spPr>
            <a:xfrm>
              <a:off x="5680160" y="2464453"/>
              <a:ext cx="976200" cy="113257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50"/>
                  </a:solidFill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 b="1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9C-19B7-DC61-0633-BD314170654E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8096832" cy="44219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34955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&lt;- is preferred in R</a:t>
            </a:r>
            <a:endParaRPr sz="48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 &lt;- 3 + 5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7984-3C9F-14BA-847F-C2CBA7420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Talk to each other!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DB09A-31A2-FC2A-C751-C86B779DF41C}"/>
              </a:ext>
            </a:extLst>
          </p:cNvPr>
          <p:cNvSpPr txBox="1"/>
          <p:nvPr/>
        </p:nvSpPr>
        <p:spPr>
          <a:xfrm>
            <a:off x="1164054" y="2644170"/>
            <a:ext cx="104467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is a great opportunity to meet other people that are learning how to code!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You can learn from each other and even stay in touch </a:t>
            </a:r>
            <a:r>
              <a:rPr lang="en-US" sz="3200" dirty="0">
                <a:sym typeface="Wingdings" pitchFamily="2" charset="2"/>
              </a:rPr>
              <a:t>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6409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&lt;- 7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6578071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6019728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Vectors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Storing multiple values</a:t>
            </a:r>
          </a:p>
          <a:p>
            <a:pPr algn="r"/>
            <a:r>
              <a:rPr lang="en-US" sz="2000" dirty="0"/>
              <a:t>Indexing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1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090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We </a:t>
            </a:r>
            <a:r>
              <a:rPr lang="en-US" sz="2800" b="1" u="sng" dirty="0">
                <a:solidFill>
                  <a:srgbClr val="00B0F0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ombine them with </a:t>
            </a:r>
            <a:r>
              <a:rPr lang="en-US" sz="2800" b="1" dirty="0">
                <a:solidFill>
                  <a:srgbClr val="00B0F0"/>
                </a:solidFill>
              </a:rPr>
              <a:t>c() </a:t>
            </a:r>
            <a:r>
              <a:rPr lang="en-US" sz="2800" dirty="0">
                <a:solidFill>
                  <a:schemeClr val="tx1"/>
                </a:solidFill>
              </a:rPr>
              <a:t>into a </a:t>
            </a:r>
            <a:r>
              <a:rPr lang="en-US" sz="2800" b="1" i="1" dirty="0">
                <a:solidFill>
                  <a:srgbClr val="00B0F0"/>
                </a:solidFill>
              </a:rPr>
              <a:t>vector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R, a vector is a </a:t>
            </a:r>
            <a:r>
              <a:rPr lang="en-US" sz="2800" dirty="0">
                <a:solidFill>
                  <a:srgbClr val="00B0F0"/>
                </a:solidFill>
              </a:rPr>
              <a:t>list of items of the same data-type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48EF126C-368E-9DA8-9688-6ABF38D1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72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32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1B06-EEB9-F52F-056C-1657ADFA3EF1}"/>
              </a:ext>
            </a:extLst>
          </p:cNvPr>
          <p:cNvSpPr txBox="1"/>
          <p:nvPr/>
        </p:nvSpPr>
        <p:spPr>
          <a:xfrm>
            <a:off x="731344" y="930913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Assigning a vector as a value to variable 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35" y="2440070"/>
            <a:ext cx="11029616" cy="3743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en-US" sz="2400" dirty="0"/>
              <a:t> –giving a unique number to each element based on its </a:t>
            </a: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position</a:t>
            </a:r>
            <a:r>
              <a:rPr lang="en-US" sz="2400" dirty="0"/>
              <a:t> in the list</a:t>
            </a:r>
          </a:p>
          <a:p>
            <a:pPr marL="0" indent="0">
              <a:buNone/>
            </a:pPr>
            <a:r>
              <a:rPr lang="en-US" sz="2400" dirty="0"/>
              <a:t>Indices in R start from 1 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Retrieving single </a:t>
            </a: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from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775858" y="4509811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BC1B6-C4E8-F9E9-AE57-7A5E8701961C}"/>
              </a:ext>
            </a:extLst>
          </p:cNvPr>
          <p:cNvSpPr txBox="1"/>
          <p:nvPr/>
        </p:nvSpPr>
        <p:spPr>
          <a:xfrm>
            <a:off x="1524000" y="3962445"/>
            <a:ext cx="8828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Position/Index:	</a:t>
            </a:r>
            <a:r>
              <a:rPr lang="en-US" sz="4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1   2   3  4</a:t>
            </a:r>
          </a:p>
        </p:txBody>
      </p:sp>
    </p:spTree>
    <p:extLst>
      <p:ext uri="{BB962C8B-B14F-4D97-AF65-F5344CB8AC3E}">
        <p14:creationId xmlns:p14="http://schemas.microsoft.com/office/powerpoint/2010/main" val="5473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elements from a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844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of a vector can be selected using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400300" y="2864449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DDE4-3D09-73D7-D1F8-A19CC31165EF}"/>
              </a:ext>
            </a:extLst>
          </p:cNvPr>
          <p:cNvSpPr txBox="1"/>
          <p:nvPr/>
        </p:nvSpPr>
        <p:spPr>
          <a:xfrm>
            <a:off x="2177143" y="3976858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1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2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F4019-A840-60B9-7031-BDAA47AACCB8}"/>
              </a:ext>
            </a:extLst>
          </p:cNvPr>
          <p:cNvSpPr txBox="1"/>
          <p:nvPr/>
        </p:nvSpPr>
        <p:spPr>
          <a:xfrm>
            <a:off x="2177143" y="4979170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4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D5346-361C-4BA5-0348-8B4D466F66B2}"/>
              </a:ext>
            </a:extLst>
          </p:cNvPr>
          <p:cNvSpPr txBox="1"/>
          <p:nvPr/>
        </p:nvSpPr>
        <p:spPr>
          <a:xfrm>
            <a:off x="581192" y="2007343"/>
            <a:ext cx="57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position/index </a:t>
            </a:r>
            <a:r>
              <a:rPr lang="en-US" sz="2800" dirty="0"/>
              <a:t>goes inside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6C3DBD-E5B4-0730-10F9-5A619767D933}"/>
              </a:ext>
            </a:extLst>
          </p:cNvPr>
          <p:cNvSpPr txBox="1"/>
          <p:nvPr/>
        </p:nvSpPr>
        <p:spPr>
          <a:xfrm>
            <a:off x="367601" y="6015148"/>
            <a:ext cx="1202285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 that </a:t>
            </a:r>
            <a:r>
              <a:rPr lang="en-US" sz="2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)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usually denotes a </a:t>
            </a:r>
            <a:r>
              <a:rPr lang="en-US" sz="26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call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while </a:t>
            </a:r>
            <a:r>
              <a:rPr lang="en-US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]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denotes </a:t>
            </a:r>
            <a:r>
              <a:rPr lang="en-US" sz="2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index/subset </a:t>
            </a: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R</a:t>
            </a:r>
            <a:endParaRPr lang="en-US" sz="26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9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 &lt;- 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000" dirty="0">
                <a:latin typeface="Monaco" pitchFamily="2" charset="77"/>
              </a:rPr>
              <a:t>2, 4, 7, 8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000" dirty="0">
                <a:latin typeface="Monaco" pitchFamily="2" charset="77"/>
              </a:rPr>
              <a:t> &lt;- 6</a:t>
            </a: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2, </a:t>
            </a:r>
            <a:r>
              <a:rPr lang="en-US" sz="4000" dirty="0">
                <a:solidFill>
                  <a:srgbClr val="FF0000"/>
                </a:solidFill>
                <a:latin typeface="Monaco" pitchFamily="2" charset="77"/>
              </a:rPr>
              <a:t>6</a:t>
            </a:r>
            <a:r>
              <a:rPr lang="en-US" sz="4000" dirty="0">
                <a:latin typeface="Monaco" pitchFamily="2" charset="77"/>
              </a:rPr>
              <a:t>, 7, 8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B4C4-6B88-AFF4-16BA-33B7C02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176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800" dirty="0">
                <a:latin typeface="Monaco" pitchFamily="2" charset="77"/>
              </a:rPr>
              <a:t>2, 4, 7, 8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&lt;- 6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8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pPr marL="0" indent="0" algn="ctr">
              <a:buNone/>
            </a:pPr>
            <a:r>
              <a:rPr lang="en-US" sz="3500" b="1" dirty="0"/>
              <a:t>R doesn’t care what’s in the variable “box”!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91E7-95D6-B245-15B1-DF89F23FAA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What to expect this week 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3C49B9-8C7A-DC66-24ED-1837DB631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9825494"/>
              </p:ext>
            </p:extLst>
          </p:nvPr>
        </p:nvGraphicFramePr>
        <p:xfrm>
          <a:off x="581025" y="2181225"/>
          <a:ext cx="11029950" cy="296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BA0BD9-CFCB-0927-3EB5-BB2535380274}"/>
              </a:ext>
            </a:extLst>
          </p:cNvPr>
          <p:cNvSpPr txBox="1"/>
          <p:nvPr/>
        </p:nvSpPr>
        <p:spPr>
          <a:xfrm>
            <a:off x="1518385" y="5501436"/>
            <a:ext cx="101955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Come talk to us during breaks or before and after sessions! </a:t>
            </a:r>
          </a:p>
          <a:p>
            <a:pPr marL="0" indent="0">
              <a:buNone/>
            </a:pPr>
            <a:r>
              <a:rPr lang="en-US" sz="2800" dirty="0"/>
              <a:t>We love chatting and are here to help you with your research 🙂</a:t>
            </a:r>
          </a:p>
        </p:txBody>
      </p:sp>
    </p:spTree>
    <p:extLst>
      <p:ext uri="{BB962C8B-B14F-4D97-AF65-F5344CB8AC3E}">
        <p14:creationId xmlns:p14="http://schemas.microsoft.com/office/powerpoint/2010/main" val="1710814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569102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41827225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define a function </a:t>
            </a:r>
          </a:p>
          <a:p>
            <a:pPr algn="r"/>
            <a:r>
              <a:rPr lang="en-US" sz="2000" dirty="0"/>
              <a:t>call a function </a:t>
            </a:r>
          </a:p>
          <a:p>
            <a:pPr algn="r"/>
            <a:r>
              <a:rPr lang="en-US" sz="2000" dirty="0"/>
              <a:t>Input parameters</a:t>
            </a:r>
          </a:p>
          <a:p>
            <a:pPr algn="r"/>
            <a:r>
              <a:rPr lang="en-US" sz="2000" dirty="0"/>
              <a:t>return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1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54F5C-58FE-48E3-02CF-4D0AFF0C28E5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in programming ~ similar to math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31548-9369-1C25-B832-D86BB94CA70D}"/>
              </a:ext>
            </a:extLst>
          </p:cNvPr>
          <p:cNvSpPr txBox="1">
            <a:spLocks/>
          </p:cNvSpPr>
          <p:nvPr/>
        </p:nvSpPr>
        <p:spPr>
          <a:xfrm>
            <a:off x="1602264" y="2090975"/>
            <a:ext cx="3947197" cy="1692749"/>
          </a:xfrm>
          <a:prstGeom prst="rect">
            <a:avLst/>
          </a:prstGeom>
          <a:solidFill>
            <a:schemeClr val="accent3">
              <a:lumMod val="20000"/>
              <a:lumOff val="80000"/>
              <a:alpha val="86775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f(</a:t>
            </a:r>
            <a:r>
              <a:rPr lang="en-US" sz="9000" b="1" dirty="0">
                <a:solidFill>
                  <a:srgbClr val="00B0F0"/>
                </a:solidFill>
                <a:ea typeface="Calibri"/>
                <a:cs typeface="Calibri"/>
              </a:rPr>
              <a:t>x</a:t>
            </a: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) = </a:t>
            </a:r>
            <a:r>
              <a:rPr lang="en-US" sz="9000" b="1" dirty="0">
                <a:solidFill>
                  <a:srgbClr val="00B05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6" name="Google Shape;1688;p146">
            <a:extLst>
              <a:ext uri="{FF2B5EF4-FFF2-40B4-BE49-F238E27FC236}">
                <a16:creationId xmlns:a16="http://schemas.microsoft.com/office/drawing/2014/main" id="{B6ABF4FA-9AE9-991B-F0F6-1268DD674D11}"/>
              </a:ext>
            </a:extLst>
          </p:cNvPr>
          <p:cNvSpPr txBox="1">
            <a:spLocks/>
          </p:cNvSpPr>
          <p:nvPr/>
        </p:nvSpPr>
        <p:spPr>
          <a:xfrm>
            <a:off x="816224" y="4397688"/>
            <a:ext cx="9189625" cy="20477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Takes </a:t>
            </a:r>
            <a:r>
              <a:rPr lang="en-US" sz="2800" dirty="0">
                <a:solidFill>
                  <a:srgbClr val="00B0F0"/>
                </a:solidFill>
              </a:rPr>
              <a:t>input</a:t>
            </a:r>
            <a:r>
              <a:rPr lang="en-US" sz="2800" dirty="0"/>
              <a:t> values, also called </a:t>
            </a:r>
            <a:r>
              <a:rPr lang="en-US" sz="2800" dirty="0">
                <a:solidFill>
                  <a:srgbClr val="00B0F0"/>
                </a:solidFill>
              </a:rPr>
              <a:t>parameters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B0F0"/>
                </a:solidFill>
              </a:rPr>
              <a:t>arguments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Returns an </a:t>
            </a:r>
            <a:r>
              <a:rPr lang="en-US" sz="2800" dirty="0">
                <a:solidFill>
                  <a:srgbClr val="00B050"/>
                </a:solidFill>
              </a:rPr>
              <a:t>output</a:t>
            </a:r>
            <a:r>
              <a:rPr lang="en-US" sz="2800" dirty="0"/>
              <a:t> value, also called a </a:t>
            </a:r>
            <a:r>
              <a:rPr lang="en-US" sz="2800" dirty="0">
                <a:solidFill>
                  <a:srgbClr val="00B050"/>
                </a:solidFill>
              </a:rPr>
              <a:t>return</a:t>
            </a:r>
            <a:r>
              <a:rPr lang="en-US" sz="2800" dirty="0"/>
              <a:t> value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 functions usually don't alter their input values (but they sometimes do!)</a:t>
            </a:r>
          </a:p>
        </p:txBody>
      </p:sp>
      <p:pic>
        <p:nvPicPr>
          <p:cNvPr id="7" name="Picture 6" descr="A diagram of function&#10;&#10;Description automatically generated">
            <a:extLst>
              <a:ext uri="{FF2B5EF4-FFF2-40B4-BE49-F238E27FC236}">
                <a16:creationId xmlns:a16="http://schemas.microsoft.com/office/drawing/2014/main" id="{4B3946D2-322D-3391-EDCC-2CC43E00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50" y="1704178"/>
            <a:ext cx="4788462" cy="26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5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5E8-58B8-DB2E-D731-F8481AA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11" y="961229"/>
            <a:ext cx="10697578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you use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62EA-9E7E-DA13-5B3B-DB68D18A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90" y="1930150"/>
            <a:ext cx="12075410" cy="4555200"/>
          </a:xfrm>
        </p:spPr>
        <p:txBody>
          <a:bodyPr/>
          <a:lstStyle/>
          <a:p>
            <a:pPr marL="608965" indent="-456565"/>
            <a:r>
              <a:rPr lang="en-US" sz="2800" dirty="0">
                <a:solidFill>
                  <a:schemeClr val="tx1"/>
                </a:solidFill>
              </a:rPr>
              <a:t>Pieces of code designed to perform specific tasks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re-use them multiple times without re-writing the same code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They help you organize your code into manageable chunks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use them </a:t>
            </a:r>
            <a:r>
              <a:rPr lang="en-US" sz="2800" dirty="0">
                <a:solidFill>
                  <a:schemeClr val="tx1"/>
                </a:solidFill>
              </a:rPr>
              <a:t>just</a:t>
            </a:r>
            <a:r>
              <a:rPr lang="en-US" sz="2800" i="0" dirty="0">
                <a:solidFill>
                  <a:schemeClr val="tx1"/>
                </a:solidFill>
              </a:rPr>
              <a:t> knowing their input and output</a:t>
            </a:r>
          </a:p>
          <a:p>
            <a:pPr marL="795655" lvl="1" indent="0">
              <a:buNone/>
            </a:pPr>
            <a:r>
              <a:rPr lang="en-US" sz="2800" dirty="0">
                <a:solidFill>
                  <a:schemeClr val="tx1"/>
                </a:solidFill>
                <a:sym typeface="Wingdings" pitchFamily="2" charset="2"/>
              </a:rPr>
              <a:t> They help you write code that is clearer and less error prone. They also help you conserve your valuable brain power </a:t>
            </a:r>
            <a:endParaRPr lang="en-US" sz="2800" i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1198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Let’s look at a useful function..</a:t>
            </a: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have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21D7FF-7F14-D30B-C263-09322E10ADE3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04135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70C0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can be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called with their names using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( 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00DFA2-ECD2-FCAD-A39D-6B1E10188319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6249226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take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input parameters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or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arguments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inside ( 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28738-A77B-506F-8620-969181FF0554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21160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78074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 parameters also have names (</a:t>
            </a:r>
            <a:r>
              <a:rPr lang="en-US" sz="2800" b="1" dirty="0">
                <a:solidFill>
                  <a:srgbClr val="7030A0"/>
                </a:solidFill>
                <a:ea typeface="Calibri"/>
                <a:cs typeface="Calibri"/>
              </a:rPr>
              <a:t>parameter names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20435-CBFD-92F5-D2B4-726558CFBB8B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695843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 parameters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FF"/>
                </a:highlight>
                <a:ea typeface="Calibri"/>
                <a:cs typeface="Calibri"/>
              </a:rPr>
              <a:t>default values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the values the function parameter will take if no values are provided for it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2CC4-6A31-1D2A-5AAF-515D018113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796183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3F4A-D478-5729-1401-53ECB19C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Sticky Notes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558F09-7D66-28DC-9E45-085F2002669B}"/>
              </a:ext>
            </a:extLst>
          </p:cNvPr>
          <p:cNvSpPr/>
          <p:nvPr/>
        </p:nvSpPr>
        <p:spPr>
          <a:xfrm>
            <a:off x="1603168" y="2315687"/>
            <a:ext cx="3146961" cy="2572987"/>
          </a:xfrm>
          <a:prstGeom prst="rect">
            <a:avLst/>
          </a:prstGeom>
          <a:solidFill>
            <a:srgbClr val="0098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cs typeface="Calibri"/>
              </a:rPr>
              <a:t>I'm done/</a:t>
            </a:r>
          </a:p>
          <a:p>
            <a:pPr algn="ctr"/>
            <a:r>
              <a:rPr lang="en-US" sz="4000">
                <a:cs typeface="Calibri"/>
              </a:rPr>
              <a:t>doing OK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354D6-DB7C-E355-3746-5BA10A8D2EB1}"/>
              </a:ext>
            </a:extLst>
          </p:cNvPr>
          <p:cNvSpPr/>
          <p:nvPr/>
        </p:nvSpPr>
        <p:spPr>
          <a:xfrm>
            <a:off x="6996544" y="2315687"/>
            <a:ext cx="3146961" cy="2572987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 need help/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cs typeface="Calibri"/>
              </a:rPr>
              <a:t>I'm stuck</a:t>
            </a:r>
          </a:p>
        </p:txBody>
      </p:sp>
    </p:spTree>
    <p:extLst>
      <p:ext uri="{BB962C8B-B14F-4D97-AF65-F5344CB8AC3E}">
        <p14:creationId xmlns:p14="http://schemas.microsoft.com/office/powerpoint/2010/main" val="1949433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03928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However, some parameters are </a:t>
            </a:r>
            <a:r>
              <a:rPr lang="en-US" sz="2800" b="1" dirty="0">
                <a:solidFill>
                  <a:schemeClr val="tx1"/>
                </a:solidFill>
                <a:highlight>
                  <a:srgbClr val="FF0000"/>
                </a:highlight>
                <a:ea typeface="Calibri"/>
                <a:cs typeface="Calibri"/>
              </a:rPr>
              <a:t>required parameters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!</a:t>
            </a:r>
            <a:endParaRPr lang="en-US" sz="2800" b="1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parameter values need to be provided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CB50-5B83-DF49-AB3B-2B87591C916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0136572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functions also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additional undefined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583404" y="3919017"/>
            <a:ext cx="9411974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additional values that can be taken by this function but are not explicitly listed in the function definition.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We will see some examples later.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ea typeface="Calibri"/>
                <a:cs typeface="Calibri"/>
              </a:rPr>
              <a:t>Putting it all together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660946" y="3871192"/>
            <a:ext cx="9411974" cy="219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have names, they can be called with ().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take input parameters, which also have parameter names.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Some parameters are required, some have default values, and some others are additional (hidden) parameters.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9985228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03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3556" name="Picture 4" descr="Thinking cat character style collection Royalty Free Vector">
            <a:extLst>
              <a:ext uri="{FF2B5EF4-FFF2-40B4-BE49-F238E27FC236}">
                <a16:creationId xmlns:a16="http://schemas.microsoft.com/office/drawing/2014/main" id="{6EBECDEA-D18E-EF87-208D-34EDEC85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529166" y="2512032"/>
            <a:ext cx="3053001" cy="32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94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7650" name="Picture 2" descr="3,100+ Thinking Cat Stock Illustrations, Royalty-Free Vector Graphics &amp;  Clip Art - iStock | Thinking animal, Kitten">
            <a:extLst>
              <a:ext uri="{FF2B5EF4-FFF2-40B4-BE49-F238E27FC236}">
                <a16:creationId xmlns:a16="http://schemas.microsoft.com/office/drawing/2014/main" id="{05D5CE2C-1170-989A-4E89-BBFBC3D9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977" r="11811" b="3210"/>
          <a:stretch/>
        </p:blipFill>
        <p:spPr bwMode="auto">
          <a:xfrm>
            <a:off x="911172" y="3081866"/>
            <a:ext cx="2425446" cy="2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87A07B-B729-DE5A-D239-7ABC181B9B46}"/>
              </a:ext>
            </a:extLst>
          </p:cNvPr>
          <p:cNvSpPr txBox="1">
            <a:spLocks/>
          </p:cNvSpPr>
          <p:nvPr/>
        </p:nvSpPr>
        <p:spPr>
          <a:xfrm>
            <a:off x="4188178" y="4203429"/>
            <a:ext cx="6660445" cy="1869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 </a:t>
            </a:r>
            <a:r>
              <a:rPr lang="en-US" sz="2800" b="1" i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and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866883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18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7487762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	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E5AEAA0-4533-9071-0A86-F38159FC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878" y="382056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93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5E71-9AAE-16E5-2BA5-689080D88E6B}"/>
              </a:ext>
            </a:extLst>
          </p:cNvPr>
          <p:cNvSpPr txBox="1"/>
          <p:nvPr/>
        </p:nvSpPr>
        <p:spPr>
          <a:xfrm>
            <a:off x="4444676" y="3643500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638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Calibri Light"/>
                <a:cs typeface="Calibri Light"/>
              </a:rPr>
              <a:t>What are we doing today?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56AB6-87C1-CD1D-85CD-9ABCD97F3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066848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3A7904E7-D56A-F67A-CF8D-79C5A8127E89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804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2559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10701066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FA2E9-8D6F-3F49-EB06-BD52DDC8EE8C}"/>
              </a:ext>
            </a:extLst>
          </p:cNvPr>
          <p:cNvSpPr txBox="1"/>
          <p:nvPr/>
        </p:nvSpPr>
        <p:spPr>
          <a:xfrm>
            <a:off x="4888090" y="6237727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1173150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718289" y="5478277"/>
            <a:ext cx="495582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Let’s try another example..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368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F3ED8-97EF-F0BB-CA6F-5920C2129CEC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</p:txBody>
      </p:sp>
    </p:spTree>
    <p:extLst>
      <p:ext uri="{BB962C8B-B14F-4D97-AF65-F5344CB8AC3E}">
        <p14:creationId xmlns:p14="http://schemas.microsoft.com/office/powerpoint/2010/main" val="20225437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610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Position 2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second</a:t>
            </a: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90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919795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189966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sign with white text&#10;&#10;Description automatically generated">
            <a:extLst>
              <a:ext uri="{FF2B5EF4-FFF2-40B4-BE49-F238E27FC236}">
                <a16:creationId xmlns:a16="http://schemas.microsoft.com/office/drawing/2014/main" id="{B5D567DD-80ED-144F-010B-E84D601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" y="914614"/>
            <a:ext cx="3502871" cy="5247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D55F5D-4E9C-37A2-79B1-49B6EDC45A18}"/>
              </a:ext>
            </a:extLst>
          </p:cNvPr>
          <p:cNvSpPr txBox="1">
            <a:spLocks/>
          </p:cNvSpPr>
          <p:nvPr/>
        </p:nvSpPr>
        <p:spPr>
          <a:xfrm>
            <a:off x="4935519" y="2489558"/>
            <a:ext cx="701002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We're going to cover a lot. Learning to program takes time and can be hard at first.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It's okay if you don't understand or remember everything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 As you code, you'll get better and more comfortable.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Try to have fun during this workshop and </a:t>
            </a: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don't be afraid to play around with code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AFAC8-E735-D645-0DD0-9731DE7C8088}"/>
              </a:ext>
            </a:extLst>
          </p:cNvPr>
          <p:cNvSpPr txBox="1">
            <a:spLocks/>
          </p:cNvSpPr>
          <p:nvPr/>
        </p:nvSpPr>
        <p:spPr>
          <a:xfrm>
            <a:off x="5159078" y="1837384"/>
            <a:ext cx="6562905" cy="555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Don't worry—we're all learning!</a:t>
            </a:r>
          </a:p>
        </p:txBody>
      </p:sp>
      <p:pic>
        <p:nvPicPr>
          <p:cNvPr id="1028" name="Picture 4" descr="Cat Programmer Stickers for Sale | Redbubble">
            <a:extLst>
              <a:ext uri="{FF2B5EF4-FFF2-40B4-BE49-F238E27FC236}">
                <a16:creationId xmlns:a16="http://schemas.microsoft.com/office/drawing/2014/main" id="{A4586F4C-6D4D-AAC8-23A2-81212870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695639"/>
            <a:ext cx="1818373" cy="18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D3BFC89-66C7-DE47-8B32-F0DEA0077017}"/>
              </a:ext>
            </a:extLst>
          </p:cNvPr>
          <p:cNvSpPr txBox="1">
            <a:spLocks/>
          </p:cNvSpPr>
          <p:nvPr/>
        </p:nvSpPr>
        <p:spPr>
          <a:xfrm>
            <a:off x="5328249" y="561144"/>
            <a:ext cx="4764657" cy="11799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QUESTIONS!</a:t>
            </a:r>
          </a:p>
          <a:p>
            <a:pPr algn="ctr"/>
            <a:r>
              <a:rPr lang="en-US" sz="3400" i="1" dirty="0">
                <a:solidFill>
                  <a:srgbClr val="0070C0"/>
                </a:solidFill>
              </a:rPr>
              <a:t>ASK FOR a USE CASE</a:t>
            </a:r>
          </a:p>
        </p:txBody>
      </p:sp>
    </p:spTree>
    <p:extLst>
      <p:ext uri="{BB962C8B-B14F-4D97-AF65-F5344CB8AC3E}">
        <p14:creationId xmlns:p14="http://schemas.microsoft.com/office/powerpoint/2010/main" val="235134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  <p:pic>
        <p:nvPicPr>
          <p:cNvPr id="48130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A0C8458F-D7E5-577C-70EE-D4CFE2CD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2" y="4976258"/>
            <a:ext cx="8342919" cy="830997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Named argument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dirty="0"/>
              <a:t>is matched with value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0438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</p:spTree>
    <p:extLst>
      <p:ext uri="{BB962C8B-B14F-4D97-AF65-F5344CB8AC3E}">
        <p14:creationId xmlns:p14="http://schemas.microsoft.com/office/powerpoint/2010/main" val="23668126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200329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</p:txBody>
      </p:sp>
      <p:pic>
        <p:nvPicPr>
          <p:cNvPr id="50178" name="Picture 2" descr="cute cat say no with round background flat cartoon illustration 24584420 PNG">
            <a:extLst>
              <a:ext uri="{FF2B5EF4-FFF2-40B4-BE49-F238E27FC236}">
                <a16:creationId xmlns:a16="http://schemas.microsoft.com/office/drawing/2014/main" id="{BEF5CBC6-640C-BED4-3DEF-E06D5AA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6" y="4635501"/>
            <a:ext cx="1810407" cy="18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6485893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569660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TRUE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  <a:p>
            <a:r>
              <a:rPr lang="en-US" sz="2400" dirty="0"/>
              <a:t>Third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2400" dirty="0"/>
              <a:t>is matched to third argument 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endParaRPr lang="en-US" sz="2000" dirty="0">
              <a:solidFill>
                <a:srgbClr val="7030A0"/>
              </a:solidFill>
              <a:latin typeface="Monaco" pitchFamily="2" charset="77"/>
            </a:endParaRPr>
          </a:p>
        </p:txBody>
      </p:sp>
      <p:pic>
        <p:nvPicPr>
          <p:cNvPr id="2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703EA3E0-A3B3-70D4-0181-09EF25C4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794320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The output of a function is its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endParaRPr lang="en-US" sz="2400" dirty="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abs(-3)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this output value is not saved!</a:t>
            </a:r>
          </a:p>
          <a:p>
            <a:pPr algn="ctr"/>
            <a:r>
              <a:rPr lang="en-US" sz="2400" dirty="0"/>
              <a:t>How do we save this value??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716414" y="4956758"/>
            <a:ext cx="7794319" cy="1200329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We can save it by assigning the return value to a variable!</a:t>
            </a:r>
          </a:p>
          <a:p>
            <a:pPr algn="ctr"/>
            <a:endParaRPr lang="en-US" sz="2400" dirty="0">
              <a:latin typeface="Monaco" pitchFamily="2" charset="77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latin typeface="Monaco" pitchFamily="2" charset="77"/>
                <a:ea typeface="Arial"/>
                <a:cs typeface="Arial"/>
                <a:sym typeface="Arial"/>
              </a:rPr>
              <a:t>x &lt;- abs(-3)</a:t>
            </a:r>
          </a:p>
        </p:txBody>
      </p:sp>
    </p:spTree>
    <p:extLst>
      <p:ext uri="{BB962C8B-B14F-4D97-AF65-F5344CB8AC3E}">
        <p14:creationId xmlns:p14="http://schemas.microsoft.com/office/powerpoint/2010/main" val="28663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script4.R</a:t>
            </a:r>
          </a:p>
        </p:txBody>
      </p:sp>
    </p:spTree>
    <p:extLst>
      <p:ext uri="{BB962C8B-B14F-4D97-AF65-F5344CB8AC3E}">
        <p14:creationId xmlns:p14="http://schemas.microsoft.com/office/powerpoint/2010/main" val="2436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262063"/>
              </p:ext>
            </p:extLst>
          </p:nvPr>
        </p:nvGraphicFramePr>
        <p:xfrm>
          <a:off x="709128" y="1886923"/>
          <a:ext cx="10773743" cy="3913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51A0085-A576-1F94-B33B-A3156CC11E8C}"/>
              </a:ext>
            </a:extLst>
          </p:cNvPr>
          <p:cNvSpPr txBox="1"/>
          <p:nvPr/>
        </p:nvSpPr>
        <p:spPr>
          <a:xfrm>
            <a:off x="2789856" y="818753"/>
            <a:ext cx="69805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Concepts we will cover today</a:t>
            </a:r>
          </a:p>
        </p:txBody>
      </p:sp>
    </p:spTree>
    <p:extLst>
      <p:ext uri="{BB962C8B-B14F-4D97-AF65-F5344CB8AC3E}">
        <p14:creationId xmlns:p14="http://schemas.microsoft.com/office/powerpoint/2010/main" val="12006612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Absolute paths</a:t>
            </a:r>
          </a:p>
          <a:p>
            <a:pPr algn="r"/>
            <a:r>
              <a:rPr lang="en-US" sz="2000" dirty="0"/>
              <a:t>Relative paths</a:t>
            </a:r>
          </a:p>
          <a:p>
            <a:pPr algn="r"/>
            <a:r>
              <a:rPr lang="en-US" sz="2000" dirty="0"/>
              <a:t>Working directory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02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1786467"/>
            <a:ext cx="10227733" cy="4159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How do we tell R where our files are without using point and click interfaces?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Every file has an </a:t>
            </a:r>
            <a:r>
              <a:rPr lang="en-US" sz="2800" b="1" i="1" dirty="0">
                <a:solidFill>
                  <a:srgbClr val="00B0F0"/>
                </a:solidFill>
              </a:rPr>
              <a:t>absolute path</a:t>
            </a:r>
            <a:r>
              <a:rPr lang="en-US" sz="2800" dirty="0">
                <a:solidFill>
                  <a:schemeClr val="tx1"/>
                </a:solidFill>
              </a:rPr>
              <a:t>, which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starts with the </a:t>
            </a:r>
            <a:r>
              <a:rPr lang="en-US" sz="2800" b="1" i="1" dirty="0">
                <a:solidFill>
                  <a:srgbClr val="00B0F0"/>
                </a:solidFill>
                <a:ea typeface="+mn-lt"/>
                <a:cs typeface="+mn-lt"/>
              </a:rPr>
              <a:t>root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An absolute path makes no assumptions about your current location. It starts from the start of your hard drive and describes every step to get to a file. The root is that start—it's the starting point to organize all files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4891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AB3EAC-0D75-8D4E-8891-717AA1DC2E6D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2024</TotalTime>
  <Words>5451</Words>
  <Application>Microsoft Macintosh PowerPoint</Application>
  <PresentationFormat>Widescreen</PresentationFormat>
  <Paragraphs>1015</Paragraphs>
  <Slides>149</Slides>
  <Notes>81</Notes>
  <HiddenSlides>1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68" baseType="lpstr">
      <vt:lpstr>Aptos</vt:lpstr>
      <vt:lpstr>Arial</vt:lpstr>
      <vt:lpstr>Book Antiqua</vt:lpstr>
      <vt:lpstr>Bookman Old Style</vt:lpstr>
      <vt:lpstr>Calibri</vt:lpstr>
      <vt:lpstr>Calibri Light</vt:lpstr>
      <vt:lpstr>Courier New</vt:lpstr>
      <vt:lpstr>Courier New,monospace</vt:lpstr>
      <vt:lpstr>Franklin Gothic Book</vt:lpstr>
      <vt:lpstr>Franklin Gothic Medium</vt:lpstr>
      <vt:lpstr>Gill Sans MT</vt:lpstr>
      <vt:lpstr>Monaco</vt:lpstr>
      <vt:lpstr>Papyrus</vt:lpstr>
      <vt:lpstr>Raleway</vt:lpstr>
      <vt:lpstr>Roboto Mono</vt:lpstr>
      <vt:lpstr>Source Sans Pro</vt:lpstr>
      <vt:lpstr>Wingdings</vt:lpstr>
      <vt:lpstr>Wingdings 2</vt:lpstr>
      <vt:lpstr>Dividend</vt:lpstr>
      <vt:lpstr>PowerPoint Presentation</vt:lpstr>
      <vt:lpstr>PowerPoint Presentation</vt:lpstr>
      <vt:lpstr>PowerPoint Presentation</vt:lpstr>
      <vt:lpstr>PowerPoint Presentation</vt:lpstr>
      <vt:lpstr>Talk to each other!</vt:lpstr>
      <vt:lpstr>What to expect this week </vt:lpstr>
      <vt:lpstr>Sticky Notes</vt:lpstr>
      <vt:lpstr>What are we doing today?</vt:lpstr>
      <vt:lpstr>PowerPoint Presentation</vt:lpstr>
      <vt:lpstr>Think before coding!</vt:lpstr>
      <vt:lpstr>Help!</vt:lpstr>
      <vt:lpstr>PowerPoint Presentation</vt:lpstr>
      <vt:lpstr>PowerPoint Presentation</vt:lpstr>
      <vt:lpstr>PowerPoint Presentation</vt:lpstr>
      <vt:lpstr>terminology</vt:lpstr>
      <vt:lpstr>GUI</vt:lpstr>
      <vt:lpstr>Problem:   How do we tell others what we did?  How do we keep track of what we did for ourselves?</vt:lpstr>
      <vt:lpstr>Programming Languages</vt:lpstr>
      <vt:lpstr>Console</vt:lpstr>
      <vt:lpstr>PowerPoint Presentation</vt:lpstr>
      <vt:lpstr>But that’s sometimes annoying and inconvenient…  and how do we record what we did?</vt:lpstr>
      <vt:lpstr>PowerPoint Presentation</vt:lpstr>
      <vt:lpstr>R vs RStuDio</vt:lpstr>
      <vt:lpstr>R vs RStuDio</vt:lpstr>
      <vt:lpstr>Rstudio pane layout</vt:lpstr>
      <vt:lpstr>PowerPoint Presentation</vt:lpstr>
      <vt:lpstr>PowerPoint Presentation</vt:lpstr>
      <vt:lpstr>Everything that is an R command still has to run through the R console in RStudio</vt:lpstr>
      <vt:lpstr>YAY!</vt:lpstr>
      <vt:lpstr>YAY!</vt:lpstr>
      <vt:lpstr>PowerPoint Presentation</vt:lpstr>
      <vt:lpstr>PowerPoint Presentation</vt:lpstr>
      <vt:lpstr>Data types &amp; Boolean operators</vt:lpstr>
      <vt:lpstr>Boolean / Logical operators: </vt:lpstr>
      <vt:lpstr>Boolean / Logical operators: </vt:lpstr>
      <vt:lpstr>PowerPoint Presentation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PowerPoint Presentation</vt:lpstr>
      <vt:lpstr>Vectors</vt:lpstr>
      <vt:lpstr>Storing Multiple Values Together</vt:lpstr>
      <vt:lpstr>PowerPoint Presentation</vt:lpstr>
      <vt:lpstr>Indexing Values in a Vector</vt:lpstr>
      <vt:lpstr>Selecting elements from a vector</vt:lpstr>
      <vt:lpstr>changing a variable</vt:lpstr>
      <vt:lpstr>Changing a variable</vt:lpstr>
      <vt:lpstr>Back to RStudio… </vt:lpstr>
      <vt:lpstr>PowerPoint Presentation</vt:lpstr>
      <vt:lpstr>functions</vt:lpstr>
      <vt:lpstr>PowerPoint Presentation</vt:lpstr>
      <vt:lpstr>Why should you use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File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PowerPoint Presentation</vt:lpstr>
      <vt:lpstr>.. means go up a level</vt:lpstr>
      <vt:lpstr>PowerPoint Presentation</vt:lpstr>
      <vt:lpstr>PowerPoint Presentation</vt:lpstr>
      <vt:lpstr>How to find paths in your computer?</vt:lpstr>
      <vt:lpstr>But what is the Working Directory for R?</vt:lpstr>
      <vt:lpstr>Why not just use absolute paths?</vt:lpstr>
      <vt:lpstr>Store Project Files Together</vt:lpstr>
      <vt:lpstr>Back to RStudio… </vt:lpstr>
      <vt:lpstr>Working with files</vt:lpstr>
      <vt:lpstr>Some types of files that you can use within rstudio</vt:lpstr>
      <vt:lpstr>R Markdown/QuaRTo</vt:lpstr>
      <vt:lpstr>PowerPoint Presentation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PowerPoint Presentation</vt:lpstr>
      <vt:lpstr>workflow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Ritika Giri</dc:creator>
  <cp:lastModifiedBy>Ritika Giri</cp:lastModifiedBy>
  <cp:revision>119</cp:revision>
  <dcterms:created xsi:type="dcterms:W3CDTF">2024-06-05T15:31:59Z</dcterms:created>
  <dcterms:modified xsi:type="dcterms:W3CDTF">2024-12-05T20:50:31Z</dcterms:modified>
</cp:coreProperties>
</file>